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77" d="100"/>
          <a:sy n="77" d="100"/>
        </p:scale>
        <p:origin x="806" y="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13" Type="http://schemas.openxmlformats.org/officeDocument/2006/relationships/image" Target="../media/image22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12" Type="http://schemas.openxmlformats.org/officeDocument/2006/relationships/image" Target="../media/image21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11" Type="http://schemas.openxmlformats.org/officeDocument/2006/relationships/image" Target="../media/image20.png"/><Relationship Id="rId5" Type="http://schemas.openxmlformats.org/officeDocument/2006/relationships/image" Target="../media/image14.png"/><Relationship Id="rId10" Type="http://schemas.openxmlformats.org/officeDocument/2006/relationships/image" Target="../media/image19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13" Type="http://schemas.openxmlformats.org/officeDocument/2006/relationships/image" Target="../media/image32.png"/><Relationship Id="rId3" Type="http://schemas.openxmlformats.org/officeDocument/2006/relationships/image" Target="../media/image24.png"/><Relationship Id="rId7" Type="http://schemas.openxmlformats.org/officeDocument/2006/relationships/image" Target="../media/image15.png"/><Relationship Id="rId12" Type="http://schemas.openxmlformats.org/officeDocument/2006/relationships/image" Target="../media/image31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11" Type="http://schemas.openxmlformats.org/officeDocument/2006/relationships/image" Target="../media/image30.png"/><Relationship Id="rId5" Type="http://schemas.openxmlformats.org/officeDocument/2006/relationships/image" Target="../media/image26.png"/><Relationship Id="rId10" Type="http://schemas.openxmlformats.org/officeDocument/2006/relationships/image" Target="../media/image29.png"/><Relationship Id="rId4" Type="http://schemas.openxmlformats.org/officeDocument/2006/relationships/image" Target="../media/image25.png"/><Relationship Id="rId9" Type="http://schemas.openxmlformats.org/officeDocument/2006/relationships/image" Target="../media/image2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13" Type="http://schemas.openxmlformats.org/officeDocument/2006/relationships/image" Target="../media/image48.png"/><Relationship Id="rId3" Type="http://schemas.openxmlformats.org/officeDocument/2006/relationships/image" Target="../media/image42.png"/><Relationship Id="rId7" Type="http://schemas.openxmlformats.org/officeDocument/2006/relationships/image" Target="../media/image15.png"/><Relationship Id="rId12" Type="http://schemas.openxmlformats.org/officeDocument/2006/relationships/image" Target="../media/image47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11" Type="http://schemas.openxmlformats.org/officeDocument/2006/relationships/image" Target="../media/image10.png"/><Relationship Id="rId5" Type="http://schemas.openxmlformats.org/officeDocument/2006/relationships/image" Target="../media/image16.png"/><Relationship Id="rId10" Type="http://schemas.openxmlformats.org/officeDocument/2006/relationships/image" Target="../media/image46.png"/><Relationship Id="rId4" Type="http://schemas.openxmlformats.org/officeDocument/2006/relationships/image" Target="../media/image43.png"/><Relationship Id="rId9" Type="http://schemas.openxmlformats.org/officeDocument/2006/relationships/image" Target="../media/image45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2061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466725" y="6076950"/>
            <a:ext cx="11258550" cy="314325"/>
          </a:xfrm>
          <a:prstGeom prst="roundRect">
            <a:avLst/>
          </a:prstGeom>
          <a:noFill/>
          <a:ln w="9525">
            <a:solidFill>
              <a:srgbClr val="0F172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466725" y="4657725"/>
            <a:ext cx="11258550" cy="657225"/>
          </a:xfrm>
          <a:prstGeom prst="roundRect">
            <a:avLst/>
          </a:prstGeom>
          <a:noFill/>
          <a:ln w="9525">
            <a:solidFill>
              <a:srgbClr val="0F172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8572500" y="466725"/>
            <a:ext cx="1314450" cy="247650"/>
          </a:xfrm>
          <a:prstGeom prst="roundRect">
            <a:avLst>
              <a:gd name="adj" fmla="val 15384"/>
            </a:avLst>
          </a:prstGeom>
          <a:solidFill>
            <a:srgbClr val="0F172A"/>
          </a:solidFill>
          <a:ln w="9525">
            <a:solidFill>
              <a:srgbClr val="1E293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10001250" y="466725"/>
            <a:ext cx="1724025" cy="247650"/>
          </a:xfrm>
          <a:prstGeom prst="roundRect">
            <a:avLst>
              <a:gd name="adj" fmla="val 15384"/>
            </a:avLst>
          </a:prstGeom>
          <a:solidFill>
            <a:srgbClr val="022C22"/>
          </a:solidFill>
          <a:ln w="9525">
            <a:solidFill>
              <a:srgbClr val="10B981">
                <a:alpha val="40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466725" y="1638300"/>
            <a:ext cx="11725275" cy="152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200"/>
              </a:lnSpc>
            </a:pPr>
            <a:r>
              <a:rPr sz="900" b="1" i="0" u="none" spc="90">
                <a:solidFill>
                  <a:srgbClr val="34D399"/>
                </a:solidFill>
                <a:latin typeface="Inter"/>
              </a:rPr>
              <a:t>ENTERPRISE AI EXECUTION &amp; AGENT ORCHESTRATION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66725" y="1905000"/>
            <a:ext cx="11725275" cy="571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4500"/>
              </a:lnSpc>
            </a:pPr>
            <a:r>
              <a:rPr sz="4500" b="1" i="0" u="none" spc="-112">
                <a:solidFill>
                  <a:srgbClr val="FFFFFF"/>
                </a:solidFill>
                <a:latin typeface="Inter"/>
              </a:rPr>
              <a:t>ATLAS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66725" y="2628900"/>
            <a:ext cx="11725275" cy="304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sz="1800" b="1" i="0" u="none">
                <a:solidFill>
                  <a:srgbClr val="CBD5E1"/>
                </a:solidFill>
                <a:latin typeface="Inter"/>
              </a:rPr>
              <a:t>Sovereign Enterprise AI Execution &amp; Agent Studio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66725" y="3162300"/>
            <a:ext cx="7315200" cy="11144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925"/>
              </a:lnSpc>
            </a:pPr>
            <a:r>
              <a:rPr sz="1800" b="0" i="0" u="none">
                <a:solidFill>
                  <a:srgbClr val="6EE7B7"/>
                </a:solidFill>
                <a:latin typeface="Inter"/>
              </a:rPr>
              <a:t>"Moving beyond autocomplete: Grounded enterprise knowledge, visual multi-agent orchestration, and self-healing execution inside secure Linux sandboxes."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66725" y="6238875"/>
            <a:ext cx="2771298" cy="152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200"/>
              </a:lnSpc>
            </a:pPr>
            <a:r>
              <a:rPr sz="900" b="0" i="0" u="none">
                <a:solidFill>
                  <a:srgbClr val="475569"/>
                </a:solidFill>
                <a:latin typeface="Inter"/>
              </a:rPr>
              <a:t>Technical &amp; Customer Briefing • Confidential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429750" y="6238875"/>
            <a:ext cx="2639853" cy="152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200"/>
              </a:lnSpc>
            </a:pPr>
            <a:r>
              <a:rPr sz="900" b="0" i="0" u="none">
                <a:solidFill>
                  <a:srgbClr val="475569"/>
                </a:solidFill>
                <a:latin typeface="Inter"/>
              </a:rPr>
              <a:t>VedaCLOUD.AI Systems Engineering Team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66725" y="523875"/>
            <a:ext cx="133350" cy="133350"/>
          </a:xfrm>
          <a:prstGeom prst="roundRect">
            <a:avLst/>
          </a:prstGeom>
          <a:solidFill>
            <a:srgbClr val="34D3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714375" y="514350"/>
            <a:ext cx="2896239" cy="152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200"/>
              </a:lnSpc>
            </a:pPr>
            <a:r>
              <a:rPr sz="900" b="1" i="0" u="none" spc="90">
                <a:solidFill>
                  <a:srgbClr val="94A3B8"/>
                </a:solidFill>
                <a:latin typeface="Inter"/>
              </a:rPr>
              <a:t>VEDACLOUD.AI • PRODUCT DEEP DIVE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572500" y="466725"/>
            <a:ext cx="1314450" cy="247650"/>
          </a:xfrm>
          <a:prstGeom prst="roundRect">
            <a:avLst>
              <a:gd name="adj" fmla="val 15384"/>
            </a:avLst>
          </a:prstGeom>
          <a:solidFill>
            <a:srgbClr val="0F172A"/>
          </a:solidFill>
          <a:ln w="9525">
            <a:solidFill>
              <a:srgbClr val="1E293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8686800" y="504825"/>
            <a:ext cx="1248727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200"/>
              </a:lnSpc>
            </a:pPr>
            <a:r>
              <a:rPr sz="900" b="1" i="0" u="none">
                <a:solidFill>
                  <a:srgbClr val="CBD5E1"/>
                </a:solidFill>
                <a:latin typeface="Inter"/>
              </a:rPr>
              <a:t>100% AIR-GAPPED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10001250" y="466725"/>
            <a:ext cx="1724025" cy="247650"/>
          </a:xfrm>
          <a:prstGeom prst="roundRect">
            <a:avLst>
              <a:gd name="adj" fmla="val 15384"/>
            </a:avLst>
          </a:prstGeom>
          <a:solidFill>
            <a:srgbClr val="022C22"/>
          </a:solidFill>
          <a:ln w="9525">
            <a:solidFill>
              <a:srgbClr val="10B981">
                <a:alpha val="40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10115550" y="504825"/>
            <a:ext cx="1719738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200"/>
              </a:lnSpc>
            </a:pPr>
            <a:r>
              <a:rPr sz="900" b="1" i="0" u="none">
                <a:solidFill>
                  <a:srgbClr val="6EE7B7"/>
                </a:solidFill>
                <a:latin typeface="Inter"/>
              </a:rPr>
              <a:t>AGENT STUDIO INCLUDED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2305050" y="4953000"/>
            <a:ext cx="9525" cy="304800"/>
          </a:xfrm>
          <a:prstGeom prst="roundRect">
            <a:avLst/>
          </a:prstGeom>
          <a:solidFill>
            <a:srgbClr val="1E29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ounded Rectangle 18"/>
          <p:cNvSpPr/>
          <p:nvPr/>
        </p:nvSpPr>
        <p:spPr>
          <a:xfrm>
            <a:off x="4524375" y="4953000"/>
            <a:ext cx="9525" cy="304800"/>
          </a:xfrm>
          <a:prstGeom prst="roundRect">
            <a:avLst/>
          </a:prstGeom>
          <a:solidFill>
            <a:srgbClr val="1E29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Rounded Rectangle 19"/>
          <p:cNvSpPr/>
          <p:nvPr/>
        </p:nvSpPr>
        <p:spPr>
          <a:xfrm>
            <a:off x="6991350" y="4953000"/>
            <a:ext cx="9525" cy="304800"/>
          </a:xfrm>
          <a:prstGeom prst="roundRect">
            <a:avLst/>
          </a:prstGeom>
          <a:solidFill>
            <a:srgbClr val="1E29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466725" y="4895850"/>
            <a:ext cx="1763553" cy="152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200"/>
              </a:lnSpc>
            </a:pPr>
            <a:r>
              <a:rPr sz="900" b="1" i="0" u="none" spc="45">
                <a:solidFill>
                  <a:srgbClr val="64748B"/>
                </a:solidFill>
                <a:latin typeface="Inter"/>
              </a:rPr>
              <a:t>CORE CANVAS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66725" y="5086350"/>
            <a:ext cx="1763553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1" i="0" u="none">
                <a:solidFill>
                  <a:srgbClr val="FFFFFF"/>
                </a:solidFill>
                <a:latin typeface="Inter"/>
              </a:rPr>
              <a:t>ATLAS Agent Studio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2619375" y="4895850"/>
            <a:ext cx="1840230" cy="152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200"/>
              </a:lnSpc>
            </a:pPr>
            <a:r>
              <a:rPr sz="900" b="1" i="0" u="none" spc="45">
                <a:solidFill>
                  <a:srgbClr val="64748B"/>
                </a:solidFill>
                <a:latin typeface="Inter"/>
              </a:rPr>
              <a:t>EXECUTION RUNTIME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2619375" y="5086350"/>
            <a:ext cx="184023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1" i="0" u="none">
                <a:solidFill>
                  <a:srgbClr val="FFFFFF"/>
                </a:solidFill>
                <a:latin typeface="Inter"/>
              </a:rPr>
              <a:t>Isolated Alpine Linux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838700" y="4895850"/>
            <a:ext cx="2125027" cy="152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200"/>
              </a:lnSpc>
            </a:pPr>
            <a:r>
              <a:rPr sz="900" b="1" i="0" u="none" spc="45">
                <a:solidFill>
                  <a:srgbClr val="64748B"/>
                </a:solidFill>
                <a:latin typeface="Inter"/>
              </a:rPr>
              <a:t>DEPLOYMENT MODEL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4838700" y="5086350"/>
            <a:ext cx="2125027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1" i="0" u="none">
                <a:solidFill>
                  <a:srgbClr val="CBD5E1"/>
                </a:solidFill>
                <a:latin typeface="Inter"/>
              </a:rPr>
              <a:t>100% On-Premise / SDC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305675" y="4895850"/>
            <a:ext cx="1566386" cy="152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200"/>
              </a:lnSpc>
            </a:pPr>
            <a:r>
              <a:rPr sz="900" b="1" i="0" u="none" spc="45">
                <a:solidFill>
                  <a:srgbClr val="64748B"/>
                </a:solidFill>
                <a:latin typeface="Inter"/>
              </a:rPr>
              <a:t>INTEGRATION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305675" y="5086350"/>
            <a:ext cx="1566386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1" i="0" u="none">
                <a:solidFill>
                  <a:srgbClr val="22D3EE"/>
                </a:solidFill>
                <a:latin typeface="Inter"/>
              </a:rPr>
              <a:t>Native MCP Forge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2061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1050" y="5257800"/>
            <a:ext cx="4848225" cy="314325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72250" y="5248275"/>
            <a:ext cx="4829175" cy="314325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466725" y="6115050"/>
            <a:ext cx="11258550" cy="276225"/>
          </a:xfrm>
          <a:prstGeom prst="roundRect">
            <a:avLst/>
          </a:prstGeom>
          <a:noFill/>
          <a:ln w="9525">
            <a:solidFill>
              <a:srgbClr val="0F172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466725" y="1390650"/>
            <a:ext cx="5476875" cy="3618672"/>
          </a:xfrm>
          <a:prstGeom prst="roundRect">
            <a:avLst>
              <a:gd name="adj" fmla="val 3389"/>
            </a:avLst>
          </a:prstGeom>
          <a:solidFill>
            <a:srgbClr val="0F172A">
              <a:alpha val="40000"/>
            </a:srgbClr>
          </a:solidFill>
          <a:ln w="9525">
            <a:solidFill>
              <a:srgbClr val="EF4444">
                <a:alpha val="30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6248400" y="1390650"/>
            <a:ext cx="5476875" cy="3618672"/>
          </a:xfrm>
          <a:prstGeom prst="roundRect">
            <a:avLst>
              <a:gd name="adj" fmla="val 3389"/>
            </a:avLst>
          </a:prstGeom>
          <a:solidFill>
            <a:srgbClr val="0F172A">
              <a:alpha val="90000"/>
            </a:srgbClr>
          </a:solidFill>
          <a:ln w="19050">
            <a:solidFill>
              <a:srgbClr val="10B981">
                <a:alpha val="60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466725" y="657225"/>
            <a:ext cx="11725275" cy="381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3000"/>
              </a:lnSpc>
            </a:pPr>
            <a:r>
              <a:rPr sz="2700" b="1" i="0" u="none" spc="-68">
                <a:solidFill>
                  <a:srgbClr val="FFFFFF"/>
                </a:solidFill>
                <a:latin typeface="Inter"/>
              </a:rPr>
              <a:t>The Enterprise AI Dilemma: Why Copilots Fall Short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66725" y="6238875"/>
            <a:ext cx="6714648" cy="152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200"/>
              </a:lnSpc>
            </a:pPr>
            <a:r>
              <a:rPr sz="900" b="0" i="0" u="none">
                <a:solidFill>
                  <a:srgbClr val="64748B"/>
                </a:solidFill>
                <a:latin typeface="Inter"/>
              </a:rPr>
              <a:t>The Dilemma: Regulated enterprises desire AI productivity but cannot surrender data control to public clouds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363200" y="6238875"/>
            <a:ext cx="1566386" cy="152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200"/>
              </a:lnSpc>
            </a:pPr>
            <a:r>
              <a:rPr sz="900" b="0" i="0" u="none">
                <a:solidFill>
                  <a:srgbClr val="64748B"/>
                </a:solidFill>
                <a:latin typeface="Inter"/>
              </a:rPr>
              <a:t>ATLAS Technical Briefing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66725" y="466725"/>
            <a:ext cx="3428523" cy="152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200"/>
              </a:lnSpc>
            </a:pPr>
            <a:r>
              <a:rPr sz="900" b="1" i="0" u="none" spc="45">
                <a:solidFill>
                  <a:srgbClr val="F87171"/>
                </a:solidFill>
                <a:latin typeface="Inter"/>
              </a:rPr>
              <a:t>THE CORE PROBLEM • ENTERPRISE BOTTLENECK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245006" y="466725"/>
            <a:ext cx="552308" cy="152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200"/>
              </a:lnSpc>
            </a:pPr>
            <a:r>
              <a:rPr sz="900" b="0" i="0" u="none">
                <a:solidFill>
                  <a:srgbClr val="64748B"/>
                </a:solidFill>
                <a:latin typeface="ui-monospace"/>
              </a:rPr>
              <a:t>02 / 10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81050" y="1704975"/>
            <a:ext cx="5575458" cy="152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200"/>
              </a:lnSpc>
            </a:pPr>
            <a:r>
              <a:rPr sz="900" b="1" i="0" u="none" spc="90">
                <a:solidFill>
                  <a:srgbClr val="F87171"/>
                </a:solidFill>
                <a:latin typeface="Inter"/>
              </a:rPr>
              <a:t>TRADITIONAL ENTERPRISE COPILOTS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572250" y="1714500"/>
            <a:ext cx="5553551" cy="152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200"/>
              </a:lnSpc>
            </a:pPr>
            <a:r>
              <a:rPr sz="900" b="1" i="0" u="none" spc="90">
                <a:solidFill>
                  <a:srgbClr val="34D399"/>
                </a:solidFill>
                <a:latin typeface="Inter"/>
              </a:rPr>
              <a:t>THE ATLAS SOLUTION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52500" y="2009775"/>
            <a:ext cx="5378291" cy="2667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100"/>
              </a:lnSpc>
            </a:pPr>
            <a:r>
              <a:rPr sz="1350" b="1" i="0" u="none">
                <a:solidFill>
                  <a:srgbClr val="FFFFFF"/>
                </a:solidFill>
                <a:latin typeface="Inter"/>
              </a:rPr>
              <a:t>1. Autocomplete Without Execution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52500" y="2314575"/>
            <a:ext cx="4676775" cy="381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500"/>
              </a:lnSpc>
            </a:pPr>
            <a:r>
              <a:rPr sz="1050" b="0" i="0" u="none">
                <a:solidFill>
                  <a:srgbClr val="94A3B8"/>
                </a:solidFill>
                <a:latin typeface="Inter"/>
              </a:rPr>
              <a:t>Suggests text and code snippets but cannot execute them or verify runtime outcomes on real data.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52500" y="2886075"/>
            <a:ext cx="5378291" cy="2667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100"/>
              </a:lnSpc>
            </a:pPr>
            <a:r>
              <a:rPr sz="1350" b="1" i="0" u="none">
                <a:solidFill>
                  <a:srgbClr val="FFFFFF"/>
                </a:solidFill>
                <a:latin typeface="Inter"/>
              </a:rPr>
              <a:t>2. Cloud Data Exfiltration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52500" y="3190875"/>
            <a:ext cx="4676775" cy="381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500"/>
              </a:lnSpc>
            </a:pPr>
            <a:r>
              <a:rPr sz="1050" b="0" i="0" u="none">
                <a:solidFill>
                  <a:srgbClr val="94A3B8"/>
                </a:solidFill>
                <a:latin typeface="Inter"/>
              </a:rPr>
              <a:t>Enterprise policies, database queries, and IP transit public hyperscalers, violating statutory DPDP mandates.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52500" y="3762375"/>
            <a:ext cx="5378291" cy="2667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100"/>
              </a:lnSpc>
            </a:pPr>
            <a:r>
              <a:rPr sz="1350" b="1" i="0" u="none">
                <a:solidFill>
                  <a:srgbClr val="FFFFFF"/>
                </a:solidFill>
                <a:latin typeface="Inter"/>
              </a:rPr>
              <a:t>3. Unchecked Hallucinations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52500" y="4067175"/>
            <a:ext cx="4676775" cy="381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500"/>
              </a:lnSpc>
            </a:pPr>
            <a:r>
              <a:rPr sz="1050" b="0" i="0" u="none">
                <a:solidFill>
                  <a:srgbClr val="94A3B8"/>
                </a:solidFill>
                <a:latin typeface="Inter"/>
              </a:rPr>
              <a:t>Unconstrained LLM reasoning invents facts and APIs, introducing severe operational risk.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743700" y="2019300"/>
            <a:ext cx="5356383" cy="2667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100"/>
              </a:lnSpc>
            </a:pPr>
            <a:r>
              <a:rPr sz="1350" b="1" i="0" u="none">
                <a:solidFill>
                  <a:srgbClr val="FFFFFF"/>
                </a:solidFill>
                <a:latin typeface="Inter"/>
              </a:rPr>
              <a:t>1. Self-Healing Linux Sandboxes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743700" y="2324100"/>
            <a:ext cx="4657725" cy="381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500"/>
              </a:lnSpc>
            </a:pPr>
            <a:r>
              <a:rPr sz="1050" b="0" i="0" u="none">
                <a:solidFill>
                  <a:srgbClr val="CBD5E1"/>
                </a:solidFill>
                <a:latin typeface="Inter"/>
              </a:rPr>
              <a:t>Executes scripts inside isolated Alpine containers with automatic multi-turn error correction.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743700" y="2895600"/>
            <a:ext cx="5356383" cy="2667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100"/>
              </a:lnSpc>
            </a:pPr>
            <a:r>
              <a:rPr sz="1350" b="1" i="0" u="none">
                <a:solidFill>
                  <a:srgbClr val="FFFFFF"/>
                </a:solidFill>
                <a:latin typeface="Inter"/>
              </a:rPr>
              <a:t>2. 100% On-Premise Air-Gap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743700" y="3200400"/>
            <a:ext cx="4657725" cy="381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500"/>
              </a:lnSpc>
            </a:pPr>
            <a:r>
              <a:rPr sz="1050" b="0" i="0" u="none">
                <a:solidFill>
                  <a:srgbClr val="CBD5E1"/>
                </a:solidFill>
                <a:latin typeface="Inter"/>
              </a:rPr>
              <a:t>Runs locally on customer NVIDIA GPUs with zero outbound telemetry or external cloud dependencies.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743700" y="3771900"/>
            <a:ext cx="5356383" cy="2667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100"/>
              </a:lnSpc>
            </a:pPr>
            <a:r>
              <a:rPr sz="1350" b="1" i="0" u="none">
                <a:solidFill>
                  <a:srgbClr val="FFFFFF"/>
                </a:solidFill>
                <a:latin typeface="Inter"/>
              </a:rPr>
              <a:t>3. Grounded Enterprise RAG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3700" y="4076700"/>
            <a:ext cx="4657725" cy="381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500"/>
              </a:lnSpc>
            </a:pPr>
            <a:r>
              <a:rPr sz="1050" b="0" i="0" u="none">
                <a:solidFill>
                  <a:srgbClr val="CBD5E1"/>
                </a:solidFill>
                <a:latin typeface="Inter"/>
              </a:rPr>
              <a:t>Responses strictly verified against internal document repositories, database tables, and policies.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2061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6750" y="3800475"/>
            <a:ext cx="2300287" cy="32385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19487" y="3800475"/>
            <a:ext cx="2300287" cy="32385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72225" y="3800475"/>
            <a:ext cx="2300287" cy="323850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34487" y="3790950"/>
            <a:ext cx="2281237" cy="323850"/>
          </a:xfrm>
          <a:prstGeom prst="rect">
            <a:avLst/>
          </a:prstGeom>
        </p:spPr>
      </p:pic>
      <p:sp>
        <p:nvSpPr>
          <p:cNvPr id="6" name="Rounded Rectangle 5"/>
          <p:cNvSpPr/>
          <p:nvPr/>
        </p:nvSpPr>
        <p:spPr>
          <a:xfrm>
            <a:off x="466725" y="6115050"/>
            <a:ext cx="11258550" cy="276225"/>
          </a:xfrm>
          <a:prstGeom prst="roundRect">
            <a:avLst/>
          </a:prstGeom>
          <a:noFill/>
          <a:ln w="9525">
            <a:solidFill>
              <a:srgbClr val="0F172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ounded Rectangle 7"/>
          <p:cNvSpPr/>
          <p:nvPr/>
        </p:nvSpPr>
        <p:spPr>
          <a:xfrm>
            <a:off x="466725" y="2209800"/>
            <a:ext cx="2700337" cy="2114550"/>
          </a:xfrm>
          <a:prstGeom prst="roundRect">
            <a:avLst>
              <a:gd name="adj" fmla="val 5405"/>
            </a:avLst>
          </a:prstGeom>
          <a:solidFill>
            <a:srgbClr val="0F172A">
              <a:alpha val="80000"/>
            </a:srgbClr>
          </a:solidFill>
          <a:ln w="9525">
            <a:solidFill>
              <a:srgbClr val="3B82F6">
                <a:alpha val="30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3319462" y="2209800"/>
            <a:ext cx="2700337" cy="2114550"/>
          </a:xfrm>
          <a:prstGeom prst="roundRect">
            <a:avLst>
              <a:gd name="adj" fmla="val 5405"/>
            </a:avLst>
          </a:prstGeom>
          <a:solidFill>
            <a:srgbClr val="0F172A">
              <a:alpha val="80000"/>
            </a:srgbClr>
          </a:solidFill>
          <a:ln w="9525">
            <a:solidFill>
              <a:srgbClr val="10B981">
                <a:alpha val="30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ounded Rectangle 9"/>
          <p:cNvSpPr/>
          <p:nvPr/>
        </p:nvSpPr>
        <p:spPr>
          <a:xfrm>
            <a:off x="6172200" y="2209800"/>
            <a:ext cx="2700337" cy="2114550"/>
          </a:xfrm>
          <a:prstGeom prst="roundRect">
            <a:avLst>
              <a:gd name="adj" fmla="val 5405"/>
            </a:avLst>
          </a:prstGeom>
          <a:solidFill>
            <a:srgbClr val="0F172A">
              <a:alpha val="80000"/>
            </a:srgbClr>
          </a:solidFill>
          <a:ln w="9525">
            <a:solidFill>
              <a:srgbClr val="F59E0B">
                <a:alpha val="30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ounded Rectangle 10"/>
          <p:cNvSpPr/>
          <p:nvPr/>
        </p:nvSpPr>
        <p:spPr>
          <a:xfrm>
            <a:off x="9024937" y="2209800"/>
            <a:ext cx="2700337" cy="2114550"/>
          </a:xfrm>
          <a:prstGeom prst="roundRect">
            <a:avLst>
              <a:gd name="adj" fmla="val 5405"/>
            </a:avLst>
          </a:prstGeom>
          <a:solidFill>
            <a:srgbClr val="0F172A"/>
          </a:solidFill>
          <a:ln w="19050">
            <a:solidFill>
              <a:srgbClr val="22D3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466725" y="657225"/>
            <a:ext cx="11725275" cy="381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3000"/>
              </a:lnSpc>
            </a:pPr>
            <a:r>
              <a:rPr sz="2700" b="1" i="0" u="none" spc="-68">
                <a:solidFill>
                  <a:srgbClr val="FFFFFF"/>
                </a:solidFill>
                <a:latin typeface="Inter"/>
              </a:rPr>
              <a:t>Super-Convergence: Grounding, Assistance, Studio &amp; Action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6725" y="6238875"/>
            <a:ext cx="6046470" cy="152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200"/>
              </a:lnSpc>
            </a:pPr>
            <a:r>
              <a:rPr sz="900" b="0" i="0" u="none">
                <a:solidFill>
                  <a:srgbClr val="64748B"/>
                </a:solidFill>
                <a:latin typeface="Inter"/>
              </a:rPr>
              <a:t>One Unified Operating System: Grounded in your knowledge, executing code in secure sandboxes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363200" y="6238875"/>
            <a:ext cx="1566386" cy="152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200"/>
              </a:lnSpc>
            </a:pPr>
            <a:r>
              <a:rPr sz="900" b="0" i="0" u="none">
                <a:solidFill>
                  <a:srgbClr val="64748B"/>
                </a:solidFill>
                <a:latin typeface="Inter"/>
              </a:rPr>
              <a:t>ATLAS Technical Briefing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66725" y="466725"/>
            <a:ext cx="2771298" cy="152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200"/>
              </a:lnSpc>
            </a:pPr>
            <a:r>
              <a:rPr sz="900" b="1" i="0" u="none" spc="45">
                <a:solidFill>
                  <a:srgbClr val="34D399"/>
                </a:solidFill>
                <a:latin typeface="Inter"/>
              </a:rPr>
              <a:t>SUPER-CONVERGENCE ARCHITECTURE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1245006" y="466725"/>
            <a:ext cx="552308" cy="152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200"/>
              </a:lnSpc>
            </a:pPr>
            <a:r>
              <a:rPr sz="900" b="0" i="0" u="none">
                <a:solidFill>
                  <a:srgbClr val="64748B"/>
                </a:solidFill>
                <a:latin typeface="ui-monospace"/>
              </a:rPr>
              <a:t>03 / 10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111185" y="3881437"/>
            <a:ext cx="1599247" cy="1619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1500"/>
              </a:lnSpc>
            </a:pPr>
            <a:r>
              <a:rPr sz="1050" b="1" i="0" u="none" dirty="0">
                <a:solidFill>
                  <a:srgbClr val="34D399"/>
                </a:solidFill>
                <a:latin typeface="Inter"/>
              </a:rPr>
              <a:t>Super-Convergence: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66750" y="2486025"/>
            <a:ext cx="1419879" cy="1333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200"/>
              </a:lnSpc>
            </a:pPr>
            <a:r>
              <a:rPr sz="900" b="1" i="0" u="none">
                <a:solidFill>
                  <a:srgbClr val="60A5FA"/>
                </a:solidFill>
                <a:latin typeface="ui-monospace"/>
              </a:rPr>
              <a:t>LAYER 1: GROUNDING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66750" y="2714625"/>
            <a:ext cx="2645330" cy="2667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100"/>
              </a:lnSpc>
            </a:pPr>
            <a:r>
              <a:rPr sz="1350" b="1" i="0" u="none">
                <a:solidFill>
                  <a:srgbClr val="FFFFFF"/>
                </a:solidFill>
                <a:latin typeface="Inter"/>
              </a:rPr>
              <a:t>NotebookLM Power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519487" y="2486025"/>
            <a:ext cx="1419879" cy="1333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200"/>
              </a:lnSpc>
            </a:pPr>
            <a:r>
              <a:rPr sz="900" b="1" i="0" u="none">
                <a:solidFill>
                  <a:srgbClr val="34D399"/>
                </a:solidFill>
                <a:latin typeface="ui-monospace"/>
              </a:rPr>
              <a:t>LAYER 2: ASSISTANT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519487" y="2714625"/>
            <a:ext cx="2645330" cy="2667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100"/>
              </a:lnSpc>
            </a:pPr>
            <a:r>
              <a:rPr sz="1350" b="1" i="0" u="none">
                <a:solidFill>
                  <a:srgbClr val="FFFFFF"/>
                </a:solidFill>
                <a:latin typeface="Inter"/>
              </a:rPr>
              <a:t>Copilot / Gemini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372225" y="2486025"/>
            <a:ext cx="1183347" cy="1333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200"/>
              </a:lnSpc>
            </a:pPr>
            <a:r>
              <a:rPr sz="900" b="1" i="0" u="none">
                <a:solidFill>
                  <a:srgbClr val="FBBF24"/>
                </a:solidFill>
                <a:latin typeface="ui-monospace"/>
              </a:rPr>
              <a:t>LAYER 3: STUDIO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372225" y="2714625"/>
            <a:ext cx="2645330" cy="2667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100"/>
              </a:lnSpc>
            </a:pPr>
            <a:r>
              <a:rPr sz="1350" b="1" i="0" u="none">
                <a:solidFill>
                  <a:srgbClr val="FFFFFF"/>
                </a:solidFill>
                <a:latin typeface="Inter"/>
              </a:rPr>
              <a:t>Agent Studio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234487" y="2495550"/>
            <a:ext cx="1262077" cy="1333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200"/>
              </a:lnSpc>
            </a:pPr>
            <a:r>
              <a:rPr sz="900" b="1" i="0" u="none">
                <a:solidFill>
                  <a:srgbClr val="22D3EE"/>
                </a:solidFill>
                <a:latin typeface="ui-monospace"/>
              </a:rPr>
              <a:t>LAYER 4: SANDBOX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234487" y="2724150"/>
            <a:ext cx="2623423" cy="2667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100"/>
              </a:lnSpc>
            </a:pPr>
            <a:r>
              <a:rPr sz="1350" b="1" i="0" u="none">
                <a:solidFill>
                  <a:srgbClr val="FFFFFF"/>
                </a:solidFill>
                <a:latin typeface="Inter"/>
              </a:rPr>
              <a:t>Alpine Linux Box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28675" y="3057525"/>
            <a:ext cx="2459116" cy="1524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ts val="1200"/>
              </a:lnSpc>
            </a:pPr>
            <a:r>
              <a:rPr sz="900" b="0" i="0" u="none">
                <a:solidFill>
                  <a:srgbClr val="CBD5E1"/>
                </a:solidFill>
                <a:latin typeface="Inter"/>
              </a:rPr>
              <a:t>Multi-doc RAG indexing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28675" y="3267075"/>
            <a:ext cx="2459116" cy="1524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ts val="1200"/>
              </a:lnSpc>
            </a:pPr>
            <a:r>
              <a:rPr sz="900" b="0" i="0" u="none">
                <a:solidFill>
                  <a:srgbClr val="CBD5E1"/>
                </a:solidFill>
                <a:latin typeface="Inter"/>
              </a:rPr>
              <a:t>Policy &amp; DB grounding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28675" y="3476625"/>
            <a:ext cx="2459116" cy="1524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ts val="1200"/>
              </a:lnSpc>
            </a:pPr>
            <a:r>
              <a:rPr sz="900" b="0" i="0" u="none">
                <a:solidFill>
                  <a:srgbClr val="CBD5E1"/>
                </a:solidFill>
                <a:latin typeface="Inter"/>
              </a:rPr>
              <a:t>Automated report synthesis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3681412" y="3057525"/>
            <a:ext cx="2459116" cy="1524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ts val="1200"/>
              </a:lnSpc>
            </a:pPr>
            <a:r>
              <a:rPr sz="900" b="0" i="0" u="none">
                <a:solidFill>
                  <a:srgbClr val="CBD5E1"/>
                </a:solidFill>
                <a:latin typeface="Inter"/>
              </a:rPr>
              <a:t>Full codebase reasoning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3681412" y="3267075"/>
            <a:ext cx="2459116" cy="1524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ts val="1200"/>
              </a:lnSpc>
            </a:pPr>
            <a:r>
              <a:rPr sz="900" b="0" i="0" u="none">
                <a:solidFill>
                  <a:srgbClr val="CBD5E1"/>
                </a:solidFill>
                <a:latin typeface="Inter"/>
              </a:rPr>
              <a:t>Business process workflows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3681412" y="3476625"/>
            <a:ext cx="2459116" cy="1524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ts val="1200"/>
              </a:lnSpc>
            </a:pPr>
            <a:r>
              <a:rPr sz="900" b="0" i="0" u="none">
                <a:solidFill>
                  <a:srgbClr val="CBD5E1"/>
                </a:solidFill>
                <a:latin typeface="Inter"/>
              </a:rPr>
              <a:t>Multi-department productivity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534150" y="3057525"/>
            <a:ext cx="2459116" cy="1524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ts val="1200"/>
              </a:lnSpc>
            </a:pPr>
            <a:r>
              <a:rPr sz="900" b="0" i="0" u="none">
                <a:solidFill>
                  <a:srgbClr val="CBD5E1"/>
                </a:solidFill>
                <a:latin typeface="Inter"/>
              </a:rPr>
              <a:t>Visual workflow canvas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534150" y="3267075"/>
            <a:ext cx="2459116" cy="1524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ts val="1200"/>
              </a:lnSpc>
            </a:pPr>
            <a:r>
              <a:rPr sz="900" b="0" i="0" u="none">
                <a:solidFill>
                  <a:srgbClr val="CBD5E1"/>
                </a:solidFill>
                <a:latin typeface="Inter"/>
              </a:rPr>
              <a:t>Multi-agent chain builder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534150" y="3476625"/>
            <a:ext cx="2459116" cy="1524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ts val="1200"/>
              </a:lnSpc>
            </a:pPr>
            <a:r>
              <a:rPr sz="900" b="0" i="0" u="none">
                <a:solidFill>
                  <a:srgbClr val="CBD5E1"/>
                </a:solidFill>
                <a:latin typeface="Inter"/>
              </a:rPr>
              <a:t>Human-in-the-loop checks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9396412" y="3067050"/>
            <a:ext cx="2437209" cy="1524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ts val="1200"/>
              </a:lnSpc>
            </a:pPr>
            <a:r>
              <a:rPr sz="900" b="0" i="0" u="none">
                <a:solidFill>
                  <a:srgbClr val="CBD5E1"/>
                </a:solidFill>
                <a:latin typeface="Inter"/>
              </a:rPr>
              <a:t>Ephemeral container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9396412" y="3276600"/>
            <a:ext cx="2437209" cy="1524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ts val="1200"/>
              </a:lnSpc>
            </a:pPr>
            <a:r>
              <a:rPr sz="900" b="0" i="0" u="none">
                <a:solidFill>
                  <a:srgbClr val="CBD5E1"/>
                </a:solidFill>
                <a:latin typeface="Inter"/>
              </a:rPr>
              <a:t>Self-healing error loops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9396412" y="3486150"/>
            <a:ext cx="2437209" cy="1524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ts val="1200"/>
              </a:lnSpc>
            </a:pPr>
            <a:r>
              <a:rPr sz="900" b="0" i="0" u="none">
                <a:solidFill>
                  <a:srgbClr val="CBD5E1"/>
                </a:solidFill>
                <a:latin typeface="Inter"/>
              </a:rPr>
              <a:t>Parametric UI exposed</a:t>
            </a:r>
          </a:p>
        </p:txBody>
      </p:sp>
      <p:pic>
        <p:nvPicPr>
          <p:cNvPr id="38" name="Picture 37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6750" y="3076575"/>
            <a:ext cx="104775" cy="114300"/>
          </a:xfrm>
          <a:prstGeom prst="rect">
            <a:avLst/>
          </a:prstGeom>
        </p:spPr>
      </p:pic>
      <p:pic>
        <p:nvPicPr>
          <p:cNvPr id="39" name="Picture 38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6750" y="3286125"/>
            <a:ext cx="104775" cy="114300"/>
          </a:xfrm>
          <a:prstGeom prst="rect">
            <a:avLst/>
          </a:prstGeom>
        </p:spPr>
      </p:pic>
      <p:pic>
        <p:nvPicPr>
          <p:cNvPr id="40" name="Picture 39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6750" y="3495675"/>
            <a:ext cx="104775" cy="114300"/>
          </a:xfrm>
          <a:prstGeom prst="rect">
            <a:avLst/>
          </a:prstGeom>
        </p:spPr>
      </p:pic>
      <p:pic>
        <p:nvPicPr>
          <p:cNvPr id="41" name="Picture 40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519487" y="3076575"/>
            <a:ext cx="104775" cy="114300"/>
          </a:xfrm>
          <a:prstGeom prst="rect">
            <a:avLst/>
          </a:prstGeom>
        </p:spPr>
      </p:pic>
      <p:pic>
        <p:nvPicPr>
          <p:cNvPr id="42" name="Picture 41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519487" y="3286125"/>
            <a:ext cx="104775" cy="114300"/>
          </a:xfrm>
          <a:prstGeom prst="rect">
            <a:avLst/>
          </a:prstGeom>
        </p:spPr>
      </p:pic>
      <p:pic>
        <p:nvPicPr>
          <p:cNvPr id="43" name="Picture 42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519487" y="3495675"/>
            <a:ext cx="104775" cy="114300"/>
          </a:xfrm>
          <a:prstGeom prst="rect">
            <a:avLst/>
          </a:prstGeom>
        </p:spPr>
      </p:pic>
      <p:pic>
        <p:nvPicPr>
          <p:cNvPr id="44" name="Picture 43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72225" y="3076575"/>
            <a:ext cx="104775" cy="114300"/>
          </a:xfrm>
          <a:prstGeom prst="rect">
            <a:avLst/>
          </a:prstGeom>
        </p:spPr>
      </p:pic>
      <p:pic>
        <p:nvPicPr>
          <p:cNvPr id="45" name="Picture 44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72225" y="3286125"/>
            <a:ext cx="104775" cy="114300"/>
          </a:xfrm>
          <a:prstGeom prst="rect">
            <a:avLst/>
          </a:prstGeom>
        </p:spPr>
      </p:pic>
      <p:pic>
        <p:nvPicPr>
          <p:cNvPr id="46" name="Picture 45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72225" y="3495675"/>
            <a:ext cx="104775" cy="114300"/>
          </a:xfrm>
          <a:prstGeom prst="rect">
            <a:avLst/>
          </a:prstGeom>
        </p:spPr>
      </p:pic>
      <p:pic>
        <p:nvPicPr>
          <p:cNvPr id="47" name="Picture 46" descr="imag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234487" y="3086100"/>
            <a:ext cx="104775" cy="114300"/>
          </a:xfrm>
          <a:prstGeom prst="rect">
            <a:avLst/>
          </a:prstGeom>
        </p:spPr>
      </p:pic>
      <p:pic>
        <p:nvPicPr>
          <p:cNvPr id="48" name="Picture 47" descr="imag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234487" y="3295650"/>
            <a:ext cx="104775" cy="114300"/>
          </a:xfrm>
          <a:prstGeom prst="rect">
            <a:avLst/>
          </a:prstGeom>
        </p:spPr>
      </p:pic>
      <p:pic>
        <p:nvPicPr>
          <p:cNvPr id="49" name="Picture 48" descr="imag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234487" y="3505200"/>
            <a:ext cx="104775" cy="1143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2061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850" y="5445399"/>
            <a:ext cx="3124200" cy="361950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33900" y="5445399"/>
            <a:ext cx="3124200" cy="361950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62950" y="5445399"/>
            <a:ext cx="3124200" cy="361950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</p:pic>
      <p:sp>
        <p:nvSpPr>
          <p:cNvPr id="5" name="Rounded Rectangle 4"/>
          <p:cNvSpPr/>
          <p:nvPr/>
        </p:nvSpPr>
        <p:spPr>
          <a:xfrm>
            <a:off x="466725" y="6115050"/>
            <a:ext cx="11258550" cy="276225"/>
          </a:xfrm>
          <a:prstGeom prst="roundRect">
            <a:avLst/>
          </a:prstGeom>
          <a:noFill/>
          <a:ln w="9525">
            <a:solidFill>
              <a:srgbClr val="0F172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466725" y="1390650"/>
            <a:ext cx="3600450" cy="3829050"/>
          </a:xfrm>
          <a:prstGeom prst="roundRect">
            <a:avLst>
              <a:gd name="adj" fmla="val 4232"/>
            </a:avLst>
          </a:prstGeom>
          <a:solidFill>
            <a:srgbClr val="0F172A">
              <a:alpha val="80000"/>
            </a:srgbClr>
          </a:solidFill>
          <a:ln w="9525">
            <a:solidFill>
              <a:srgbClr val="1E293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7" name="Rounded Rectangle 6"/>
          <p:cNvSpPr/>
          <p:nvPr/>
        </p:nvSpPr>
        <p:spPr>
          <a:xfrm>
            <a:off x="4295775" y="1390650"/>
            <a:ext cx="3600450" cy="3895725"/>
          </a:xfrm>
          <a:prstGeom prst="roundRect">
            <a:avLst>
              <a:gd name="adj" fmla="val 4232"/>
            </a:avLst>
          </a:prstGeom>
          <a:solidFill>
            <a:srgbClr val="0F172A">
              <a:alpha val="80000"/>
            </a:srgbClr>
          </a:solidFill>
          <a:ln w="9525">
            <a:solidFill>
              <a:srgbClr val="1E293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ounded Rectangle 7"/>
          <p:cNvSpPr/>
          <p:nvPr/>
        </p:nvSpPr>
        <p:spPr>
          <a:xfrm>
            <a:off x="8124825" y="1390650"/>
            <a:ext cx="3600450" cy="3829050"/>
          </a:xfrm>
          <a:prstGeom prst="roundRect">
            <a:avLst>
              <a:gd name="adj" fmla="val 4232"/>
            </a:avLst>
          </a:prstGeom>
          <a:solidFill>
            <a:srgbClr val="0F172A">
              <a:alpha val="80000"/>
            </a:srgbClr>
          </a:solidFill>
          <a:ln w="9525">
            <a:solidFill>
              <a:srgbClr val="1E293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466725" y="657225"/>
            <a:ext cx="11725275" cy="381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3000"/>
              </a:lnSpc>
            </a:pPr>
            <a:r>
              <a:rPr sz="2700" b="1" i="0" u="none" spc="-68">
                <a:solidFill>
                  <a:srgbClr val="FFFFFF"/>
                </a:solidFill>
                <a:latin typeface="Inter"/>
              </a:rPr>
              <a:t>Knowledge Grounding: Zero-Hallucination Enterprise RAG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66725" y="6238875"/>
            <a:ext cx="6824186" cy="152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200"/>
              </a:lnSpc>
            </a:pPr>
            <a:r>
              <a:rPr sz="900" b="0" i="0" u="none">
                <a:solidFill>
                  <a:srgbClr val="64748B"/>
                </a:solidFill>
                <a:latin typeface="Inter"/>
              </a:rPr>
              <a:t>Grounded Execution: Knowledge retrieval directly powers the agentic sandbox without human manual copying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363200" y="6238875"/>
            <a:ext cx="1566386" cy="152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200"/>
              </a:lnSpc>
            </a:pPr>
            <a:r>
              <a:rPr sz="900" b="0" i="0" u="none">
                <a:solidFill>
                  <a:srgbClr val="64748B"/>
                </a:solidFill>
                <a:latin typeface="Inter"/>
              </a:rPr>
              <a:t>ATLAS Technical Briefing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6725" y="466725"/>
            <a:ext cx="4320227" cy="152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200"/>
              </a:lnSpc>
            </a:pPr>
            <a:r>
              <a:rPr sz="900" b="1" i="0" u="none" spc="45">
                <a:solidFill>
                  <a:srgbClr val="60A5FA"/>
                </a:solidFill>
                <a:latin typeface="Inter"/>
              </a:rPr>
              <a:t>KNOWLEDGE ENGINE • RETRIEVAL-AUGMENTED GENERATION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245006" y="466725"/>
            <a:ext cx="552308" cy="152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200"/>
              </a:lnSpc>
            </a:pPr>
            <a:r>
              <a:rPr sz="900" b="0" i="0" u="none">
                <a:solidFill>
                  <a:srgbClr val="64748B"/>
                </a:solidFill>
                <a:latin typeface="ui-monospace"/>
              </a:rPr>
              <a:t>04 / 10</a:t>
            </a:r>
          </a:p>
        </p:txBody>
      </p:sp>
      <p:pic>
        <p:nvPicPr>
          <p:cNvPr id="14" name="Picture 13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4850" y="1628775"/>
            <a:ext cx="304800" cy="304800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704850" y="2167143"/>
            <a:ext cx="3124200" cy="53899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100"/>
              </a:lnSpc>
            </a:pPr>
            <a:r>
              <a:rPr sz="2000" b="1" i="0" u="none" dirty="0">
                <a:solidFill>
                  <a:srgbClr val="FFFFFF"/>
                </a:solidFill>
                <a:latin typeface="Inter"/>
              </a:rPr>
              <a:t>Multi-Format Document Ingestion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04850" y="3096450"/>
            <a:ext cx="3124200" cy="86491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706"/>
              </a:lnSpc>
            </a:pPr>
            <a:r>
              <a:rPr sz="1600" b="0" i="0" u="none">
                <a:solidFill>
                  <a:srgbClr val="CBD5E1"/>
                </a:solidFill>
                <a:latin typeface="Inter"/>
              </a:rPr>
              <a:t>Ingests PDFs, Word documents, OpenAPI specs, policy manuals, and database schemas into on-premise vector embeddings.</a:t>
            </a:r>
          </a:p>
        </p:txBody>
      </p:sp>
      <p:pic>
        <p:nvPicPr>
          <p:cNvPr id="17" name="Picture 16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33900" y="1628775"/>
            <a:ext cx="304800" cy="304800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4533900" y="2167143"/>
            <a:ext cx="3592830" cy="26930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100"/>
              </a:lnSpc>
            </a:pPr>
            <a:r>
              <a:rPr sz="2000" b="1" i="0" u="none">
                <a:solidFill>
                  <a:srgbClr val="FFFFFF"/>
                </a:solidFill>
                <a:latin typeface="Inter"/>
              </a:rPr>
              <a:t>Strict Citation &amp; Verification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533900" y="3096450"/>
            <a:ext cx="3124200" cy="87203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706"/>
              </a:lnSpc>
            </a:pPr>
            <a:r>
              <a:rPr sz="1600" b="0" i="0" u="none">
                <a:solidFill>
                  <a:srgbClr val="CBD5E1"/>
                </a:solidFill>
                <a:latin typeface="Inter"/>
              </a:rPr>
              <a:t>Every assertion is mathematically tied to exact source chunks with page and line citations, eliminating hallucinations.</a:t>
            </a:r>
          </a:p>
        </p:txBody>
      </p:sp>
      <p:pic>
        <p:nvPicPr>
          <p:cNvPr id="20" name="Picture 19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62950" y="1628775"/>
            <a:ext cx="304800" cy="304800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8362950" y="2167143"/>
            <a:ext cx="3124200" cy="53899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100"/>
              </a:lnSpc>
            </a:pPr>
            <a:r>
              <a:rPr sz="2000" b="1" i="0" u="none" dirty="0">
                <a:solidFill>
                  <a:srgbClr val="FFFFFF"/>
                </a:solidFill>
                <a:latin typeface="Inter"/>
              </a:rPr>
              <a:t>Live Database Schema Grounding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362950" y="3096450"/>
            <a:ext cx="3124200" cy="87203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706"/>
              </a:lnSpc>
            </a:pPr>
            <a:r>
              <a:rPr sz="1600" b="0" i="0" u="none">
                <a:solidFill>
                  <a:srgbClr val="CBD5E1"/>
                </a:solidFill>
                <a:latin typeface="Inter"/>
              </a:rPr>
              <a:t>Connects directly to operational SQL/NoSQL stores, translating business questions into validated read-only queries.</a:t>
            </a:r>
          </a:p>
        </p:txBody>
      </p:sp>
      <p:pic>
        <p:nvPicPr>
          <p:cNvPr id="23" name="Picture 22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81050" y="1714500"/>
            <a:ext cx="152400" cy="133350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885825" y="4186987"/>
            <a:ext cx="3384708" cy="15606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ts val="1200"/>
              </a:lnSpc>
            </a:pPr>
            <a:r>
              <a:rPr sz="1200" b="0" i="0" u="none">
                <a:solidFill>
                  <a:srgbClr val="94A3B8"/>
                </a:solidFill>
                <a:latin typeface="Inter"/>
              </a:rPr>
              <a:t>PostgreSQL 17 + pgvector / FAISS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5825" y="4415587"/>
            <a:ext cx="3384708" cy="15606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ts val="1200"/>
              </a:lnSpc>
            </a:pPr>
            <a:r>
              <a:rPr sz="1200" b="0" i="0" u="none">
                <a:solidFill>
                  <a:srgbClr val="94A3B8"/>
                </a:solidFill>
                <a:latin typeface="Inter"/>
              </a:rPr>
              <a:t>Department-level ACL permissions</a:t>
            </a:r>
          </a:p>
        </p:txBody>
      </p:sp>
      <p:pic>
        <p:nvPicPr>
          <p:cNvPr id="26" name="Picture 25" descr="imag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624387" y="1714500"/>
            <a:ext cx="123825" cy="133350"/>
          </a:xfrm>
          <a:prstGeom prst="rect">
            <a:avLst/>
          </a:prstGeom>
        </p:spPr>
      </p:pic>
      <p:sp>
        <p:nvSpPr>
          <p:cNvPr id="27" name="TextBox 26"/>
          <p:cNvSpPr txBox="1"/>
          <p:nvPr/>
        </p:nvSpPr>
        <p:spPr>
          <a:xfrm>
            <a:off x="4714875" y="4186987"/>
            <a:ext cx="3384708" cy="15606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ts val="1200"/>
              </a:lnSpc>
            </a:pPr>
            <a:r>
              <a:rPr sz="1200" b="0" i="0" u="none">
                <a:solidFill>
                  <a:srgbClr val="94A3B8"/>
                </a:solidFill>
                <a:latin typeface="Inter"/>
              </a:rPr>
              <a:t>Verifiable paragraph provenance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714875" y="4415587"/>
            <a:ext cx="3384708" cy="15606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ts val="1200"/>
              </a:lnSpc>
            </a:pPr>
            <a:r>
              <a:rPr sz="1200" b="0" i="0" u="none">
                <a:solidFill>
                  <a:srgbClr val="94A3B8"/>
                </a:solidFill>
                <a:latin typeface="Inter"/>
              </a:rPr>
              <a:t>Automated compliance reconciliation</a:t>
            </a:r>
          </a:p>
        </p:txBody>
      </p:sp>
      <p:pic>
        <p:nvPicPr>
          <p:cNvPr id="29" name="Picture 28" descr="image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458200" y="1714500"/>
            <a:ext cx="114300" cy="133350"/>
          </a:xfrm>
          <a:prstGeom prst="rect">
            <a:avLst/>
          </a:prstGeom>
        </p:spPr>
      </p:pic>
      <p:sp>
        <p:nvSpPr>
          <p:cNvPr id="30" name="TextBox 29"/>
          <p:cNvSpPr txBox="1"/>
          <p:nvPr/>
        </p:nvSpPr>
        <p:spPr>
          <a:xfrm>
            <a:off x="8543925" y="4186987"/>
            <a:ext cx="3384708" cy="15606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ts val="1200"/>
              </a:lnSpc>
            </a:pPr>
            <a:r>
              <a:rPr sz="1200" b="0" i="0" u="none">
                <a:solidFill>
                  <a:srgbClr val="94A3B8"/>
                </a:solidFill>
                <a:latin typeface="Inter"/>
              </a:rPr>
              <a:t>Schema-aware query validation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8543925" y="4415587"/>
            <a:ext cx="3384708" cy="15606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ts val="1200"/>
              </a:lnSpc>
            </a:pPr>
            <a:r>
              <a:rPr sz="1200" b="0" i="0" u="none">
                <a:solidFill>
                  <a:srgbClr val="94A3B8"/>
                </a:solidFill>
                <a:latin typeface="Inter"/>
              </a:rPr>
              <a:t>Prevents destructive SQL commands</a:t>
            </a:r>
          </a:p>
        </p:txBody>
      </p:sp>
      <p:pic>
        <p:nvPicPr>
          <p:cNvPr id="32" name="Picture 31" descr="image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04850" y="4207871"/>
            <a:ext cx="104775" cy="114300"/>
          </a:xfrm>
          <a:prstGeom prst="rect">
            <a:avLst/>
          </a:prstGeom>
        </p:spPr>
      </p:pic>
      <p:pic>
        <p:nvPicPr>
          <p:cNvPr id="33" name="Picture 32" descr="image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04850" y="4436471"/>
            <a:ext cx="104775" cy="114300"/>
          </a:xfrm>
          <a:prstGeom prst="rect">
            <a:avLst/>
          </a:prstGeom>
        </p:spPr>
      </p:pic>
      <p:pic>
        <p:nvPicPr>
          <p:cNvPr id="34" name="Picture 33" descr="image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533900" y="4207871"/>
            <a:ext cx="104775" cy="114300"/>
          </a:xfrm>
          <a:prstGeom prst="rect">
            <a:avLst/>
          </a:prstGeom>
        </p:spPr>
      </p:pic>
      <p:pic>
        <p:nvPicPr>
          <p:cNvPr id="35" name="Picture 34" descr="image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533900" y="4436471"/>
            <a:ext cx="104775" cy="114300"/>
          </a:xfrm>
          <a:prstGeom prst="rect">
            <a:avLst/>
          </a:prstGeom>
        </p:spPr>
      </p:pic>
      <p:pic>
        <p:nvPicPr>
          <p:cNvPr id="36" name="Picture 35" descr="image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362950" y="4207871"/>
            <a:ext cx="104775" cy="114300"/>
          </a:xfrm>
          <a:prstGeom prst="rect">
            <a:avLst/>
          </a:prstGeom>
        </p:spPr>
      </p:pic>
      <p:pic>
        <p:nvPicPr>
          <p:cNvPr id="37" name="Picture 36" descr="image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362950" y="4436471"/>
            <a:ext cx="104775" cy="1143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2061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850" y="5286375"/>
            <a:ext cx="3124200" cy="36195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33900" y="5286375"/>
            <a:ext cx="3124200" cy="36195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62950" y="5286375"/>
            <a:ext cx="3124200" cy="361950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466725" y="6115050"/>
            <a:ext cx="11258550" cy="276225"/>
          </a:xfrm>
          <a:prstGeom prst="roundRect">
            <a:avLst/>
          </a:prstGeom>
          <a:noFill/>
          <a:ln w="9525">
            <a:solidFill>
              <a:srgbClr val="0F172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466725" y="1390650"/>
            <a:ext cx="3600450" cy="3676650"/>
          </a:xfrm>
          <a:prstGeom prst="roundRect">
            <a:avLst>
              <a:gd name="adj" fmla="val 4232"/>
            </a:avLst>
          </a:prstGeom>
          <a:solidFill>
            <a:srgbClr val="0F172A">
              <a:alpha val="80000"/>
            </a:srgbClr>
          </a:solidFill>
          <a:ln w="9525">
            <a:solidFill>
              <a:srgbClr val="1E293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ounded Rectangle 6"/>
          <p:cNvSpPr/>
          <p:nvPr/>
        </p:nvSpPr>
        <p:spPr>
          <a:xfrm>
            <a:off x="4295775" y="1390650"/>
            <a:ext cx="3600450" cy="3676650"/>
          </a:xfrm>
          <a:prstGeom prst="roundRect">
            <a:avLst>
              <a:gd name="adj" fmla="val 4232"/>
            </a:avLst>
          </a:prstGeom>
          <a:solidFill>
            <a:srgbClr val="0F172A">
              <a:alpha val="80000"/>
            </a:srgbClr>
          </a:solidFill>
          <a:ln w="9525">
            <a:solidFill>
              <a:srgbClr val="1E293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ounded Rectangle 7"/>
          <p:cNvSpPr/>
          <p:nvPr/>
        </p:nvSpPr>
        <p:spPr>
          <a:xfrm>
            <a:off x="8124825" y="1390650"/>
            <a:ext cx="3600450" cy="3676650"/>
          </a:xfrm>
          <a:prstGeom prst="roundRect">
            <a:avLst>
              <a:gd name="adj" fmla="val 4232"/>
            </a:avLst>
          </a:prstGeom>
          <a:solidFill>
            <a:srgbClr val="0F172A">
              <a:alpha val="80000"/>
            </a:srgbClr>
          </a:solidFill>
          <a:ln w="9525">
            <a:solidFill>
              <a:srgbClr val="1E293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466725" y="657225"/>
            <a:ext cx="11725275" cy="381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3000"/>
              </a:lnSpc>
            </a:pPr>
            <a:r>
              <a:rPr sz="2700" b="1" i="0" u="none" spc="-68">
                <a:solidFill>
                  <a:srgbClr val="FFFFFF"/>
                </a:solidFill>
                <a:latin typeface="Inter"/>
              </a:rPr>
              <a:t>ATLAS Agent Studio: Visual Multi-Agent Workflow Builder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66725" y="6238875"/>
            <a:ext cx="6955631" cy="152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200"/>
              </a:lnSpc>
            </a:pPr>
            <a:r>
              <a:rPr sz="900" b="0" i="0" u="none">
                <a:solidFill>
                  <a:srgbClr val="64748B"/>
                </a:solidFill>
                <a:latin typeface="Inter"/>
              </a:rPr>
              <a:t>Agent Studio: Empowering business teams and engineers to build governed, autonomous agents on private GPUs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363200" y="6238875"/>
            <a:ext cx="1566386" cy="152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200"/>
              </a:lnSpc>
            </a:pPr>
            <a:r>
              <a:rPr sz="900" b="0" i="0" u="none">
                <a:solidFill>
                  <a:srgbClr val="64748B"/>
                </a:solidFill>
                <a:latin typeface="Inter"/>
              </a:rPr>
              <a:t>ATLAS Technical Briefing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6725" y="466725"/>
            <a:ext cx="3167858" cy="152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200"/>
              </a:lnSpc>
            </a:pPr>
            <a:r>
              <a:rPr sz="900" b="1" i="0" u="none" spc="45">
                <a:solidFill>
                  <a:srgbClr val="FBBF24"/>
                </a:solidFill>
                <a:latin typeface="Inter"/>
              </a:rPr>
              <a:t>VISUAL AGENT BUILDER • NO-CODE CANVAS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245006" y="466725"/>
            <a:ext cx="552308" cy="152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200"/>
              </a:lnSpc>
            </a:pPr>
            <a:r>
              <a:rPr sz="900" b="0" i="0" u="none">
                <a:solidFill>
                  <a:srgbClr val="64748B"/>
                </a:solidFill>
                <a:latin typeface="ui-monospace"/>
              </a:rPr>
              <a:t>05 / 10</a:t>
            </a:r>
          </a:p>
        </p:txBody>
      </p:sp>
      <p:pic>
        <p:nvPicPr>
          <p:cNvPr id="14" name="Picture 13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4850" y="1628775"/>
            <a:ext cx="304800" cy="304800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704850" y="2206899"/>
            <a:ext cx="3592830" cy="26930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100"/>
              </a:lnSpc>
            </a:pPr>
            <a:r>
              <a:rPr b="1" i="0" u="none">
                <a:solidFill>
                  <a:srgbClr val="FFFFFF"/>
                </a:solidFill>
                <a:latin typeface="Inter"/>
              </a:rPr>
              <a:t>Visual Agent Canvas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04850" y="2778397"/>
            <a:ext cx="3124200" cy="86491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706"/>
              </a:lnSpc>
            </a:pPr>
            <a:r>
              <a:rPr sz="1400" b="0" i="0" u="none">
                <a:solidFill>
                  <a:srgbClr val="CBD5E1"/>
                </a:solidFill>
                <a:latin typeface="Inter"/>
              </a:rPr>
              <a:t>Intuitive visual builder to design, configure, and chain multi-agent systems from idea to production without writing boilerplate code.</a:t>
            </a:r>
          </a:p>
        </p:txBody>
      </p:sp>
      <p:pic>
        <p:nvPicPr>
          <p:cNvPr id="17" name="Picture 16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33900" y="1628775"/>
            <a:ext cx="304800" cy="304800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4533900" y="2206899"/>
            <a:ext cx="3592830" cy="26930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100"/>
              </a:lnSpc>
            </a:pPr>
            <a:r>
              <a:rPr b="1" i="0" u="none">
                <a:solidFill>
                  <a:srgbClr val="FFFFFF"/>
                </a:solidFill>
                <a:latin typeface="Inter"/>
              </a:rPr>
              <a:t>Pre-Deploy Test Sandbox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533900" y="2778397"/>
            <a:ext cx="3124200" cy="86491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706"/>
              </a:lnSpc>
            </a:pPr>
            <a:r>
              <a:rPr sz="1400" b="0" i="0" u="none">
                <a:solidFill>
                  <a:srgbClr val="CBD5E1"/>
                </a:solidFill>
                <a:latin typeface="Inter"/>
              </a:rPr>
              <a:t>Simulate and evaluate agent execution against real and synthetic data inside a safe preview environment before exposing to users.</a:t>
            </a:r>
          </a:p>
        </p:txBody>
      </p:sp>
      <p:pic>
        <p:nvPicPr>
          <p:cNvPr id="20" name="Picture 19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62950" y="1628775"/>
            <a:ext cx="304800" cy="304800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8362950" y="2206899"/>
            <a:ext cx="3592830" cy="26930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100"/>
              </a:lnSpc>
            </a:pPr>
            <a:r>
              <a:rPr b="1" i="0" u="none">
                <a:solidFill>
                  <a:srgbClr val="FFFFFF"/>
                </a:solidFill>
                <a:latin typeface="Inter"/>
              </a:rPr>
              <a:t>HITL Governance &amp; Guardrails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362950" y="2778397"/>
            <a:ext cx="3124200" cy="85818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706"/>
              </a:lnSpc>
            </a:pPr>
            <a:r>
              <a:rPr sz="1400" b="0" i="0" u="none">
                <a:solidFill>
                  <a:srgbClr val="CBD5E1"/>
                </a:solidFill>
                <a:latin typeface="Inter"/>
              </a:rPr>
              <a:t>Embed mandatory Human-in-the-Loop approval checkpoints and natural-language guardrails to keep agents operating strictly within enterprise policies.</a:t>
            </a:r>
          </a:p>
        </p:txBody>
      </p:sp>
      <p:pic>
        <p:nvPicPr>
          <p:cNvPr id="23" name="Picture 22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81050" y="1714500"/>
            <a:ext cx="152400" cy="133350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885825" y="4079492"/>
            <a:ext cx="3384708" cy="1524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ts val="1200"/>
              </a:lnSpc>
            </a:pPr>
            <a:r>
              <a:rPr sz="1100" b="0" i="0" u="none">
                <a:solidFill>
                  <a:srgbClr val="94A3B8"/>
                </a:solidFill>
                <a:latin typeface="Inter"/>
              </a:rPr>
              <a:t>Drag-and-drop trigger &amp; decision nodes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5825" y="4308092"/>
            <a:ext cx="3384708" cy="1524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ts val="1200"/>
              </a:lnSpc>
            </a:pPr>
            <a:r>
              <a:rPr sz="1100" b="0" i="0" u="none">
                <a:solidFill>
                  <a:srgbClr val="94A3B8"/>
                </a:solidFill>
                <a:latin typeface="Inter"/>
              </a:rPr>
              <a:t>Role-based multi-agent task routing</a:t>
            </a:r>
          </a:p>
        </p:txBody>
      </p:sp>
      <p:pic>
        <p:nvPicPr>
          <p:cNvPr id="26" name="Picture 25" descr="imag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619625" y="1714500"/>
            <a:ext cx="133350" cy="133350"/>
          </a:xfrm>
          <a:prstGeom prst="rect">
            <a:avLst/>
          </a:prstGeom>
        </p:spPr>
      </p:pic>
      <p:sp>
        <p:nvSpPr>
          <p:cNvPr id="27" name="TextBox 26"/>
          <p:cNvSpPr txBox="1"/>
          <p:nvPr/>
        </p:nvSpPr>
        <p:spPr>
          <a:xfrm>
            <a:off x="4714875" y="4079492"/>
            <a:ext cx="3384708" cy="1524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ts val="1200"/>
              </a:lnSpc>
            </a:pPr>
            <a:r>
              <a:rPr sz="1100" b="0" i="0" u="none">
                <a:solidFill>
                  <a:srgbClr val="94A3B8"/>
                </a:solidFill>
                <a:latin typeface="Inter"/>
              </a:rPr>
              <a:t>Automated output quality scoring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714875" y="4308092"/>
            <a:ext cx="3384708" cy="1524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ts val="1200"/>
              </a:lnSpc>
            </a:pPr>
            <a:r>
              <a:rPr sz="1100" b="0" i="0" u="none">
                <a:solidFill>
                  <a:srgbClr val="94A3B8"/>
                </a:solidFill>
                <a:latin typeface="Inter"/>
              </a:rPr>
              <a:t>Step-by-step reasoning inspector</a:t>
            </a:r>
          </a:p>
        </p:txBody>
      </p:sp>
      <p:pic>
        <p:nvPicPr>
          <p:cNvPr id="29" name="Picture 28" descr="image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429625" y="1714500"/>
            <a:ext cx="171450" cy="133350"/>
          </a:xfrm>
          <a:prstGeom prst="rect">
            <a:avLst/>
          </a:prstGeom>
        </p:spPr>
      </p:pic>
      <p:sp>
        <p:nvSpPr>
          <p:cNvPr id="30" name="TextBox 29"/>
          <p:cNvSpPr txBox="1"/>
          <p:nvPr/>
        </p:nvSpPr>
        <p:spPr>
          <a:xfrm>
            <a:off x="8543925" y="4037769"/>
            <a:ext cx="3384708" cy="1524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ts val="1200"/>
              </a:lnSpc>
            </a:pPr>
            <a:r>
              <a:rPr sz="1100" b="0" i="0" u="none">
                <a:solidFill>
                  <a:srgbClr val="94A3B8"/>
                </a:solidFill>
                <a:latin typeface="Inter"/>
              </a:rPr>
              <a:t>Four-eyes sign-off for critical actions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8543925" y="4266369"/>
            <a:ext cx="3384708" cy="1524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ts val="1200"/>
              </a:lnSpc>
            </a:pPr>
            <a:r>
              <a:rPr sz="1100" b="0" i="0" u="none">
                <a:solidFill>
                  <a:srgbClr val="94A3B8"/>
                </a:solidFill>
                <a:latin typeface="Inter"/>
              </a:rPr>
              <a:t>Granular tool and data permissions</a:t>
            </a:r>
          </a:p>
        </p:txBody>
      </p:sp>
      <p:pic>
        <p:nvPicPr>
          <p:cNvPr id="32" name="Picture 31" descr="image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04850" y="4098542"/>
            <a:ext cx="104775" cy="114300"/>
          </a:xfrm>
          <a:prstGeom prst="rect">
            <a:avLst/>
          </a:prstGeom>
        </p:spPr>
      </p:pic>
      <p:pic>
        <p:nvPicPr>
          <p:cNvPr id="33" name="Picture 32" descr="image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04850" y="4327142"/>
            <a:ext cx="104775" cy="114300"/>
          </a:xfrm>
          <a:prstGeom prst="rect">
            <a:avLst/>
          </a:prstGeom>
        </p:spPr>
      </p:pic>
      <p:pic>
        <p:nvPicPr>
          <p:cNvPr id="34" name="Picture 33" descr="image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533900" y="4098542"/>
            <a:ext cx="104775" cy="114300"/>
          </a:xfrm>
          <a:prstGeom prst="rect">
            <a:avLst/>
          </a:prstGeom>
        </p:spPr>
      </p:pic>
      <p:pic>
        <p:nvPicPr>
          <p:cNvPr id="35" name="Picture 34" descr="image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533900" y="4327142"/>
            <a:ext cx="104775" cy="114300"/>
          </a:xfrm>
          <a:prstGeom prst="rect">
            <a:avLst/>
          </a:prstGeom>
        </p:spPr>
      </p:pic>
      <p:pic>
        <p:nvPicPr>
          <p:cNvPr id="36" name="Picture 35" descr="image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362950" y="4056819"/>
            <a:ext cx="104775" cy="114300"/>
          </a:xfrm>
          <a:prstGeom prst="rect">
            <a:avLst/>
          </a:prstGeom>
        </p:spPr>
      </p:pic>
      <p:pic>
        <p:nvPicPr>
          <p:cNvPr id="37" name="Picture 36" descr="image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362950" y="4285419"/>
            <a:ext cx="104775" cy="1143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2061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466725" y="6115050"/>
            <a:ext cx="11258550" cy="276225"/>
          </a:xfrm>
          <a:prstGeom prst="roundRect">
            <a:avLst/>
          </a:prstGeom>
          <a:noFill/>
          <a:ln w="9525">
            <a:solidFill>
              <a:srgbClr val="0F172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466725" y="1390650"/>
            <a:ext cx="5476875" cy="4495800"/>
          </a:xfrm>
          <a:prstGeom prst="roundRect">
            <a:avLst>
              <a:gd name="adj" fmla="val 3389"/>
            </a:avLst>
          </a:prstGeom>
          <a:solidFill>
            <a:srgbClr val="0F172A">
              <a:alpha val="60000"/>
            </a:srgbClr>
          </a:solidFill>
          <a:ln w="9525">
            <a:solidFill>
              <a:srgbClr val="1E293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6248400" y="1390650"/>
            <a:ext cx="5476875" cy="4495800"/>
          </a:xfrm>
          <a:prstGeom prst="roundRect">
            <a:avLst>
              <a:gd name="adj" fmla="val 3389"/>
            </a:avLst>
          </a:prstGeom>
          <a:solidFill>
            <a:srgbClr val="0F172A"/>
          </a:solidFill>
          <a:ln w="19050">
            <a:solidFill>
              <a:srgbClr val="06B6D4">
                <a:alpha val="50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781050" y="3075952"/>
            <a:ext cx="4848225" cy="571500"/>
          </a:xfrm>
          <a:prstGeom prst="roundRect">
            <a:avLst>
              <a:gd name="adj" fmla="val 20000"/>
            </a:avLst>
          </a:prstGeom>
          <a:solidFill>
            <a:srgbClr val="020617"/>
          </a:solidFill>
          <a:ln w="9525">
            <a:solidFill>
              <a:srgbClr val="1E293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600"/>
          </a:p>
        </p:txBody>
      </p:sp>
      <p:sp>
        <p:nvSpPr>
          <p:cNvPr id="6" name="Rounded Rectangle 5"/>
          <p:cNvSpPr/>
          <p:nvPr/>
        </p:nvSpPr>
        <p:spPr>
          <a:xfrm>
            <a:off x="781050" y="3761752"/>
            <a:ext cx="4848225" cy="571500"/>
          </a:xfrm>
          <a:prstGeom prst="roundRect">
            <a:avLst>
              <a:gd name="adj" fmla="val 20000"/>
            </a:avLst>
          </a:prstGeom>
          <a:solidFill>
            <a:srgbClr val="020617"/>
          </a:solidFill>
          <a:ln w="9525">
            <a:solidFill>
              <a:srgbClr val="1E293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600"/>
          </a:p>
        </p:txBody>
      </p:sp>
      <p:sp>
        <p:nvSpPr>
          <p:cNvPr id="7" name="Rounded Rectangle 6"/>
          <p:cNvSpPr/>
          <p:nvPr/>
        </p:nvSpPr>
        <p:spPr>
          <a:xfrm>
            <a:off x="781050" y="4447552"/>
            <a:ext cx="4848225" cy="571500"/>
          </a:xfrm>
          <a:prstGeom prst="roundRect">
            <a:avLst>
              <a:gd name="adj" fmla="val 20000"/>
            </a:avLst>
          </a:prstGeom>
          <a:solidFill>
            <a:srgbClr val="020617"/>
          </a:solidFill>
          <a:ln w="9525">
            <a:solidFill>
              <a:srgbClr val="1E293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600"/>
          </a:p>
        </p:txBody>
      </p:sp>
      <p:sp>
        <p:nvSpPr>
          <p:cNvPr id="8" name="Rounded Rectangle 7"/>
          <p:cNvSpPr/>
          <p:nvPr/>
        </p:nvSpPr>
        <p:spPr>
          <a:xfrm>
            <a:off x="6572250" y="3085477"/>
            <a:ext cx="4829175" cy="571500"/>
          </a:xfrm>
          <a:prstGeom prst="roundRect">
            <a:avLst>
              <a:gd name="adj" fmla="val 20000"/>
            </a:avLst>
          </a:prstGeom>
          <a:solidFill>
            <a:srgbClr val="020617"/>
          </a:solidFill>
          <a:ln w="9525">
            <a:solidFill>
              <a:srgbClr val="06B6D4">
                <a:alpha val="30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600"/>
          </a:p>
        </p:txBody>
      </p:sp>
      <p:sp>
        <p:nvSpPr>
          <p:cNvPr id="9" name="Rounded Rectangle 8"/>
          <p:cNvSpPr/>
          <p:nvPr/>
        </p:nvSpPr>
        <p:spPr>
          <a:xfrm>
            <a:off x="6572250" y="3771277"/>
            <a:ext cx="4829175" cy="571500"/>
          </a:xfrm>
          <a:prstGeom prst="roundRect">
            <a:avLst>
              <a:gd name="adj" fmla="val 20000"/>
            </a:avLst>
          </a:prstGeom>
          <a:solidFill>
            <a:srgbClr val="020617"/>
          </a:solidFill>
          <a:ln w="9525">
            <a:solidFill>
              <a:srgbClr val="06B6D4">
                <a:alpha val="30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600"/>
          </a:p>
        </p:txBody>
      </p:sp>
      <p:sp>
        <p:nvSpPr>
          <p:cNvPr id="10" name="Rounded Rectangle 9"/>
          <p:cNvSpPr/>
          <p:nvPr/>
        </p:nvSpPr>
        <p:spPr>
          <a:xfrm>
            <a:off x="6572250" y="4457077"/>
            <a:ext cx="4829175" cy="571500"/>
          </a:xfrm>
          <a:prstGeom prst="roundRect">
            <a:avLst>
              <a:gd name="adj" fmla="val 20000"/>
            </a:avLst>
          </a:prstGeom>
          <a:solidFill>
            <a:srgbClr val="020617"/>
          </a:solidFill>
          <a:ln w="9525">
            <a:solidFill>
              <a:srgbClr val="06B6D4">
                <a:alpha val="30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600"/>
          </a:p>
        </p:txBody>
      </p:sp>
      <p:sp>
        <p:nvSpPr>
          <p:cNvPr id="11" name="TextBox 10"/>
          <p:cNvSpPr txBox="1"/>
          <p:nvPr/>
        </p:nvSpPr>
        <p:spPr>
          <a:xfrm>
            <a:off x="466725" y="657225"/>
            <a:ext cx="11725275" cy="381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3000"/>
              </a:lnSpc>
            </a:pPr>
            <a:r>
              <a:rPr sz="2700" b="1" i="0" u="none" spc="-68">
                <a:solidFill>
                  <a:srgbClr val="FFFFFF"/>
                </a:solidFill>
                <a:latin typeface="Inter"/>
              </a:rPr>
              <a:t>Execution Engine: Isolated Alpine Linux Sandboxes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6725" y="6238875"/>
            <a:ext cx="5444013" cy="152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200"/>
              </a:lnSpc>
            </a:pPr>
            <a:r>
              <a:rPr sz="900" b="0" i="0" u="none">
                <a:solidFill>
                  <a:srgbClr val="64748B"/>
                </a:solidFill>
                <a:latin typeface="Inter"/>
              </a:rPr>
              <a:t>Security Boundary: Code execution is sandboxed, deterministic, and auditable by design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363200" y="6238875"/>
            <a:ext cx="1566386" cy="152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200"/>
              </a:lnSpc>
            </a:pPr>
            <a:r>
              <a:rPr sz="900" b="0" i="0" u="none">
                <a:solidFill>
                  <a:srgbClr val="64748B"/>
                </a:solidFill>
                <a:latin typeface="Inter"/>
              </a:rPr>
              <a:t>ATLAS Technical Briefing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66725" y="466725"/>
            <a:ext cx="3018956" cy="152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200"/>
              </a:lnSpc>
            </a:pPr>
            <a:r>
              <a:rPr sz="900" b="1" i="0" u="none" spc="45">
                <a:solidFill>
                  <a:srgbClr val="22D3EE"/>
                </a:solidFill>
                <a:latin typeface="Inter"/>
              </a:rPr>
              <a:t>EXECUTION CORE • CONTAINER ISOLATION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245006" y="466725"/>
            <a:ext cx="552308" cy="152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200"/>
              </a:lnSpc>
            </a:pPr>
            <a:r>
              <a:rPr sz="900" b="0" i="0" u="none">
                <a:solidFill>
                  <a:srgbClr val="64748B"/>
                </a:solidFill>
                <a:latin typeface="ui-monospace"/>
              </a:rPr>
              <a:t>06 / 10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81050" y="1704975"/>
            <a:ext cx="5575458" cy="152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200"/>
              </a:lnSpc>
            </a:pPr>
            <a:r>
              <a:rPr sz="900" b="1" i="0" u="none" spc="45">
                <a:solidFill>
                  <a:srgbClr val="22D3EE"/>
                </a:solidFill>
                <a:latin typeface="ui-monospace"/>
              </a:rPr>
              <a:t>SANDBOX ARCHITECTURE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81050" y="1933575"/>
            <a:ext cx="5575458" cy="31207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sz="2400" b="1" i="0" u="none">
                <a:solidFill>
                  <a:srgbClr val="FFFFFF"/>
                </a:solidFill>
                <a:latin typeface="Inter"/>
              </a:rPr>
              <a:t>Hard Process &amp; Network Isolation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81050" y="2390775"/>
            <a:ext cx="4848225" cy="43338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706"/>
              </a:lnSpc>
            </a:pPr>
            <a:r>
              <a:rPr sz="1200" b="0" i="0" u="none">
                <a:solidFill>
                  <a:srgbClr val="CBD5E1"/>
                </a:solidFill>
                <a:latin typeface="Inter"/>
              </a:rPr>
              <a:t>Generated code does not run on the host server. Every execution spins up an ephemeral, lightweight Alpine Linux container with strict resource limits.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572250" y="1714500"/>
            <a:ext cx="5553551" cy="152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200"/>
              </a:lnSpc>
            </a:pPr>
            <a:r>
              <a:rPr sz="900" b="1" i="0" u="none" spc="45">
                <a:solidFill>
                  <a:srgbClr val="22D3EE"/>
                </a:solidFill>
                <a:latin typeface="ui-monospace"/>
              </a:rPr>
              <a:t>PARAMETRIC UI INTERFACE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572250" y="1943100"/>
            <a:ext cx="5553551" cy="31207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sz="2400" b="1" i="0" u="none">
                <a:solidFill>
                  <a:srgbClr val="FFFFFF"/>
                </a:solidFill>
                <a:latin typeface="Inter"/>
              </a:rPr>
              <a:t>Business User Empowerment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572250" y="2400300"/>
            <a:ext cx="4829175" cy="43338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706"/>
              </a:lnSpc>
            </a:pPr>
            <a:r>
              <a:rPr sz="1200" b="0" i="0" u="none">
                <a:solidFill>
                  <a:srgbClr val="CBD5E1"/>
                </a:solidFill>
                <a:latin typeface="Inter"/>
              </a:rPr>
              <a:t>Non-technical users never need to see Python or Bash. ATLAS exposes safe, parametric forms and visualization widgets.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04875" y="3199777"/>
            <a:ext cx="5290661" cy="162801"/>
          </a:xfrm>
          <a:prstGeom prst="rect">
            <a:avLst/>
          </a:prstGeom>
          <a:noFill/>
        </p:spPr>
        <p:txBody>
          <a:bodyPr wrap="square" lIns="180975" tIns="0" rIns="0" bIns="0" anchor="t">
            <a:spAutoFit/>
          </a:bodyPr>
          <a:lstStyle/>
          <a:p>
            <a:pPr algn="l">
              <a:lnSpc>
                <a:spcPts val="1200"/>
              </a:lnSpc>
            </a:pPr>
            <a:r>
              <a:rPr sz="1400" b="1" i="0" u="none">
                <a:solidFill>
                  <a:srgbClr val="FFFFFF"/>
                </a:solidFill>
                <a:latin typeface="Inter"/>
              </a:rPr>
              <a:t>Bubblewrap / cgroups Isolation: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04875" y="3885577"/>
            <a:ext cx="5290661" cy="162801"/>
          </a:xfrm>
          <a:prstGeom prst="rect">
            <a:avLst/>
          </a:prstGeom>
          <a:noFill/>
        </p:spPr>
        <p:txBody>
          <a:bodyPr wrap="square" lIns="219075" tIns="0" rIns="0" bIns="0" anchor="t">
            <a:spAutoFit/>
          </a:bodyPr>
          <a:lstStyle/>
          <a:p>
            <a:pPr algn="l">
              <a:lnSpc>
                <a:spcPts val="1200"/>
              </a:lnSpc>
            </a:pPr>
            <a:r>
              <a:rPr sz="1400" b="1" i="0" u="none">
                <a:solidFill>
                  <a:srgbClr val="FFFFFF"/>
                </a:solidFill>
                <a:latin typeface="Inter"/>
              </a:rPr>
              <a:t>Zero Outbound Network Egress: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04875" y="4571377"/>
            <a:ext cx="5290661" cy="162801"/>
          </a:xfrm>
          <a:prstGeom prst="rect">
            <a:avLst/>
          </a:prstGeom>
          <a:noFill/>
        </p:spPr>
        <p:txBody>
          <a:bodyPr wrap="square" lIns="190500" tIns="0" rIns="0" bIns="0" anchor="t">
            <a:spAutoFit/>
          </a:bodyPr>
          <a:lstStyle/>
          <a:p>
            <a:pPr algn="l">
              <a:lnSpc>
                <a:spcPts val="1200"/>
              </a:lnSpc>
            </a:pPr>
            <a:r>
              <a:rPr sz="1400" b="1" i="0" u="none">
                <a:solidFill>
                  <a:srgbClr val="FFFFFF"/>
                </a:solidFill>
                <a:latin typeface="Inter"/>
              </a:rPr>
              <a:t>CPU &amp; Memory Watchdogs: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696075" y="3209302"/>
            <a:ext cx="5268753" cy="16280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200"/>
              </a:lnSpc>
            </a:pPr>
            <a:r>
              <a:rPr sz="1400" b="1" i="0" u="none">
                <a:solidFill>
                  <a:srgbClr val="FFFFFF"/>
                </a:solidFill>
                <a:latin typeface="Inter"/>
              </a:rPr>
              <a:t>Automated Chart &amp; Report Synthesis: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696075" y="3895102"/>
            <a:ext cx="5268753" cy="16280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200"/>
              </a:lnSpc>
            </a:pPr>
            <a:r>
              <a:rPr sz="1400" b="1" i="0" u="none">
                <a:solidFill>
                  <a:srgbClr val="FFFFFF"/>
                </a:solidFill>
                <a:latin typeface="Inter"/>
              </a:rPr>
              <a:t>Four-Eyes Approval Gates: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696075" y="4580902"/>
            <a:ext cx="5268753" cy="16280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200"/>
              </a:lnSpc>
            </a:pPr>
            <a:r>
              <a:rPr sz="1400" b="1" i="0" u="none">
                <a:solidFill>
                  <a:srgbClr val="FFFFFF"/>
                </a:solidFill>
                <a:latin typeface="Inter"/>
              </a:rPr>
              <a:t>Complete Execution Telemetry:</a:t>
            </a:r>
          </a:p>
        </p:txBody>
      </p:sp>
      <p:pic>
        <p:nvPicPr>
          <p:cNvPr id="28" name="Picture 27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4875" y="3218827"/>
            <a:ext cx="104775" cy="114300"/>
          </a:xfrm>
          <a:prstGeom prst="rect">
            <a:avLst/>
          </a:prstGeom>
        </p:spPr>
      </p:pic>
      <p:pic>
        <p:nvPicPr>
          <p:cNvPr id="29" name="Picture 28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4875" y="3904627"/>
            <a:ext cx="142875" cy="114300"/>
          </a:xfrm>
          <a:prstGeom prst="rect">
            <a:avLst/>
          </a:prstGeom>
        </p:spPr>
      </p:pic>
      <p:pic>
        <p:nvPicPr>
          <p:cNvPr id="30" name="Picture 29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4875" y="4590427"/>
            <a:ext cx="114300" cy="1143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2061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466725" y="6115050"/>
            <a:ext cx="11258550" cy="276225"/>
          </a:xfrm>
          <a:prstGeom prst="roundRect">
            <a:avLst/>
          </a:prstGeom>
          <a:noFill/>
          <a:ln w="9525">
            <a:solidFill>
              <a:srgbClr val="0F172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466725" y="2269331"/>
            <a:ext cx="11258550" cy="1247775"/>
          </a:xfrm>
          <a:prstGeom prst="roundRect">
            <a:avLst>
              <a:gd name="adj" fmla="val 12213"/>
            </a:avLst>
          </a:prstGeom>
          <a:solidFill>
            <a:srgbClr val="0F172A"/>
          </a:solidFill>
          <a:ln w="9525">
            <a:solidFill>
              <a:srgbClr val="1E293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000"/>
          </a:p>
        </p:txBody>
      </p:sp>
      <p:sp>
        <p:nvSpPr>
          <p:cNvPr id="4" name="Rounded Rectangle 3"/>
          <p:cNvSpPr/>
          <p:nvPr/>
        </p:nvSpPr>
        <p:spPr>
          <a:xfrm>
            <a:off x="4326135" y="2507456"/>
            <a:ext cx="1323975" cy="771525"/>
          </a:xfrm>
          <a:prstGeom prst="roundRect">
            <a:avLst>
              <a:gd name="adj" fmla="val 14814"/>
            </a:avLst>
          </a:prstGeom>
          <a:solidFill>
            <a:srgbClr val="083344"/>
          </a:solidFill>
          <a:ln w="9525">
            <a:solidFill>
              <a:srgbClr val="22D3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000"/>
          </a:p>
        </p:txBody>
      </p:sp>
      <p:sp>
        <p:nvSpPr>
          <p:cNvPr id="5" name="Rounded Rectangle 4"/>
          <p:cNvSpPr/>
          <p:nvPr/>
        </p:nvSpPr>
        <p:spPr>
          <a:xfrm>
            <a:off x="8176021" y="2507456"/>
            <a:ext cx="1181100" cy="771525"/>
          </a:xfrm>
          <a:prstGeom prst="roundRect">
            <a:avLst>
              <a:gd name="adj" fmla="val 14814"/>
            </a:avLst>
          </a:prstGeom>
          <a:solidFill>
            <a:srgbClr val="022C22"/>
          </a:solidFill>
          <a:ln w="9525">
            <a:solidFill>
              <a:srgbClr val="34D39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000"/>
          </a:p>
        </p:txBody>
      </p:sp>
      <p:sp>
        <p:nvSpPr>
          <p:cNvPr id="6" name="Rounded Rectangle 5"/>
          <p:cNvSpPr/>
          <p:nvPr/>
        </p:nvSpPr>
        <p:spPr>
          <a:xfrm>
            <a:off x="466725" y="3745706"/>
            <a:ext cx="3600450" cy="1262062"/>
          </a:xfrm>
          <a:prstGeom prst="roundRect">
            <a:avLst>
              <a:gd name="adj" fmla="val 9056"/>
            </a:avLst>
          </a:prstGeom>
          <a:solidFill>
            <a:srgbClr val="0F172A">
              <a:alpha val="60000"/>
            </a:srgbClr>
          </a:solidFill>
          <a:ln w="9525">
            <a:solidFill>
              <a:srgbClr val="1E293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000"/>
          </a:p>
        </p:txBody>
      </p:sp>
      <p:sp>
        <p:nvSpPr>
          <p:cNvPr id="7" name="Rounded Rectangle 6"/>
          <p:cNvSpPr/>
          <p:nvPr/>
        </p:nvSpPr>
        <p:spPr>
          <a:xfrm>
            <a:off x="4295775" y="3745706"/>
            <a:ext cx="3600450" cy="1262062"/>
          </a:xfrm>
          <a:prstGeom prst="roundRect">
            <a:avLst>
              <a:gd name="adj" fmla="val 9056"/>
            </a:avLst>
          </a:prstGeom>
          <a:solidFill>
            <a:srgbClr val="0F172A">
              <a:alpha val="60000"/>
            </a:srgbClr>
          </a:solidFill>
          <a:ln w="9525">
            <a:solidFill>
              <a:srgbClr val="1E293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000"/>
          </a:p>
        </p:txBody>
      </p:sp>
      <p:sp>
        <p:nvSpPr>
          <p:cNvPr id="8" name="Rounded Rectangle 7"/>
          <p:cNvSpPr/>
          <p:nvPr/>
        </p:nvSpPr>
        <p:spPr>
          <a:xfrm>
            <a:off x="8124825" y="3745706"/>
            <a:ext cx="3600450" cy="1262062"/>
          </a:xfrm>
          <a:prstGeom prst="roundRect">
            <a:avLst>
              <a:gd name="adj" fmla="val 9056"/>
            </a:avLst>
          </a:prstGeom>
          <a:solidFill>
            <a:srgbClr val="0F172A">
              <a:alpha val="60000"/>
            </a:srgbClr>
          </a:solidFill>
          <a:ln w="9525">
            <a:solidFill>
              <a:srgbClr val="1E293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000"/>
          </a:p>
        </p:txBody>
      </p:sp>
      <p:sp>
        <p:nvSpPr>
          <p:cNvPr id="9" name="TextBox 8"/>
          <p:cNvSpPr txBox="1"/>
          <p:nvPr/>
        </p:nvSpPr>
        <p:spPr>
          <a:xfrm>
            <a:off x="466725" y="657225"/>
            <a:ext cx="11725275" cy="381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3000"/>
              </a:lnSpc>
            </a:pPr>
            <a:r>
              <a:rPr sz="2700" b="1" i="0" u="none" spc="-68">
                <a:solidFill>
                  <a:srgbClr val="FFFFFF"/>
                </a:solidFill>
                <a:latin typeface="Inter"/>
              </a:rPr>
              <a:t>Closed-Loop Execution &amp; Self-Healing Lifecycle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66725" y="6238875"/>
            <a:ext cx="6550342" cy="152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200"/>
              </a:lnSpc>
            </a:pPr>
            <a:r>
              <a:rPr sz="900" b="0" i="0" u="none">
                <a:solidFill>
                  <a:srgbClr val="64748B"/>
                </a:solidFill>
                <a:latin typeface="Inter"/>
              </a:rPr>
              <a:t>Self-Healing Loop: Eliminates human intervention on routine syntax and environment runtime mismatches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363200" y="6238875"/>
            <a:ext cx="1566386" cy="152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200"/>
              </a:lnSpc>
            </a:pPr>
            <a:r>
              <a:rPr sz="900" b="0" i="0" u="none">
                <a:solidFill>
                  <a:srgbClr val="64748B"/>
                </a:solidFill>
                <a:latin typeface="Inter"/>
              </a:rPr>
              <a:t>ATLAS Technical Briefing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6725" y="466725"/>
            <a:ext cx="3286125" cy="152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200"/>
              </a:lnSpc>
            </a:pPr>
            <a:r>
              <a:rPr sz="900" b="1" i="0" u="none" spc="45">
                <a:solidFill>
                  <a:srgbClr val="34D399"/>
                </a:solidFill>
                <a:latin typeface="Inter"/>
              </a:rPr>
              <a:t>SELF-HEALING LOOP • EXECUTION RESILIENCE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245006" y="466725"/>
            <a:ext cx="552308" cy="152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200"/>
              </a:lnSpc>
            </a:pPr>
            <a:r>
              <a:rPr sz="900" b="0" i="0" u="none">
                <a:solidFill>
                  <a:srgbClr val="64748B"/>
                </a:solidFill>
                <a:latin typeface="ui-monospace"/>
              </a:rPr>
              <a:t>07 / 10</a:t>
            </a:r>
          </a:p>
        </p:txBody>
      </p:sp>
      <p:pic>
        <p:nvPicPr>
          <p:cNvPr id="14" name="Picture 13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17390" y="2817018"/>
            <a:ext cx="133350" cy="152400"/>
          </a:xfrm>
          <a:prstGeom prst="rect">
            <a:avLst/>
          </a:prstGeom>
        </p:spPr>
      </p:pic>
      <p:pic>
        <p:nvPicPr>
          <p:cNvPr id="15" name="Picture 14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89920" y="2817018"/>
            <a:ext cx="133350" cy="152400"/>
          </a:xfrm>
          <a:prstGeom prst="rect">
            <a:avLst/>
          </a:prstGeom>
        </p:spPr>
      </p:pic>
      <p:pic>
        <p:nvPicPr>
          <p:cNvPr id="16" name="Picture 15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52976" y="2817018"/>
            <a:ext cx="133350" cy="152400"/>
          </a:xfrm>
          <a:prstGeom prst="rect">
            <a:avLst/>
          </a:prstGeom>
        </p:spPr>
      </p:pic>
      <p:pic>
        <p:nvPicPr>
          <p:cNvPr id="17" name="Picture 16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39806" y="2817018"/>
            <a:ext cx="133350" cy="152400"/>
          </a:xfrm>
          <a:prstGeom prst="rect">
            <a:avLst/>
          </a:prstGeom>
        </p:spPr>
      </p:pic>
      <p:pic>
        <p:nvPicPr>
          <p:cNvPr id="18" name="Picture 17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59987" y="2817018"/>
            <a:ext cx="133350" cy="152400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745569" y="2593181"/>
            <a:ext cx="1128236" cy="152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000" b="1" i="0" u="none">
                <a:solidFill>
                  <a:srgbClr val="22D3EE"/>
                </a:solidFill>
                <a:latin typeface="ui-monospace"/>
              </a:rPr>
              <a:t>01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45569" y="2821781"/>
            <a:ext cx="1128236" cy="16927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100" b="1" i="0" u="none">
                <a:solidFill>
                  <a:srgbClr val="FFFFFF"/>
                </a:solidFill>
                <a:latin typeface="Inter"/>
              </a:rPr>
              <a:t>REQUIREMENT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45569" y="3050381"/>
            <a:ext cx="1128236" cy="12311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800" b="0" i="0" u="none">
                <a:solidFill>
                  <a:srgbClr val="94A3B8"/>
                </a:solidFill>
                <a:latin typeface="Inter"/>
              </a:rPr>
              <a:t>Prompt / Studio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2715041" y="2593181"/>
            <a:ext cx="810577" cy="152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000" b="1" i="0" u="none">
                <a:solidFill>
                  <a:srgbClr val="22D3EE"/>
                </a:solidFill>
                <a:latin typeface="ui-monospace"/>
              </a:rPr>
              <a:t>02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2715041" y="2821781"/>
            <a:ext cx="810577" cy="16927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100" b="1" i="0" u="none">
                <a:solidFill>
                  <a:srgbClr val="FFFFFF"/>
                </a:solidFill>
                <a:latin typeface="Inter"/>
              </a:rPr>
              <a:t>CODE GEN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2715041" y="3050381"/>
            <a:ext cx="810577" cy="12311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800" b="0" i="0" u="none">
                <a:solidFill>
                  <a:srgbClr val="94A3B8"/>
                </a:solidFill>
                <a:latin typeface="Inter"/>
              </a:rPr>
              <a:t>Python / SQL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369236" y="2593181"/>
            <a:ext cx="1237773" cy="152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000" b="1" i="0" u="none">
                <a:solidFill>
                  <a:srgbClr val="67E8F9"/>
                </a:solidFill>
                <a:latin typeface="ui-monospace"/>
              </a:rPr>
              <a:t>03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4369236" y="2821781"/>
            <a:ext cx="1237773" cy="16927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100" b="1" i="0" u="none">
                <a:solidFill>
                  <a:srgbClr val="A5F3FC"/>
                </a:solidFill>
                <a:latin typeface="Inter"/>
              </a:rPr>
              <a:t>SANDBOX EXEC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4369236" y="3050381"/>
            <a:ext cx="1237773" cy="12311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800" b="0" i="0" u="none">
                <a:solidFill>
                  <a:srgbClr val="67E8F9"/>
                </a:solidFill>
                <a:latin typeface="Inter"/>
              </a:rPr>
              <a:t>Alpine Container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442055" y="2593181"/>
            <a:ext cx="942022" cy="152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000" b="1" i="0" u="none">
                <a:solidFill>
                  <a:srgbClr val="FBBF24"/>
                </a:solidFill>
                <a:latin typeface="ui-monospace"/>
              </a:rPr>
              <a:t>04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442055" y="2821781"/>
            <a:ext cx="942022" cy="16927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100" b="1" i="0" u="none">
                <a:solidFill>
                  <a:srgbClr val="FFFFFF"/>
                </a:solidFill>
                <a:latin typeface="Inter"/>
              </a:rPr>
              <a:t>TELEMETRY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442055" y="3050381"/>
            <a:ext cx="942022" cy="12311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800" b="0" i="0" u="none">
                <a:solidFill>
                  <a:srgbClr val="94A3B8"/>
                </a:solidFill>
                <a:latin typeface="Inter"/>
              </a:rPr>
              <a:t>Stderr / Exit Code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8229838" y="2593181"/>
            <a:ext cx="1073467" cy="152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000" b="1" i="0" u="none">
                <a:solidFill>
                  <a:srgbClr val="6EE7B7"/>
                </a:solidFill>
                <a:latin typeface="ui-monospace"/>
              </a:rPr>
              <a:t>05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8229838" y="2821781"/>
            <a:ext cx="1073467" cy="16927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100" b="1" i="0" u="none">
                <a:solidFill>
                  <a:srgbClr val="A7F3D0"/>
                </a:solidFill>
                <a:latin typeface="Inter"/>
              </a:rPr>
              <a:t>AUTO-REPAIR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8229838" y="3050381"/>
            <a:ext cx="1073467" cy="12311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800" b="0" i="0" u="none">
                <a:solidFill>
                  <a:srgbClr val="6EE7B7"/>
                </a:solidFill>
                <a:latin typeface="Inter"/>
              </a:rPr>
              <a:t>Multi-Turn Loop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0123348" y="2593181"/>
            <a:ext cx="1336357" cy="152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000" b="1" i="0" u="none">
                <a:solidFill>
                  <a:srgbClr val="34D399"/>
                </a:solidFill>
                <a:latin typeface="ui-monospace"/>
              </a:rPr>
              <a:t>06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10123348" y="2821781"/>
            <a:ext cx="1336357" cy="16927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100" b="1" i="0" u="none">
                <a:solidFill>
                  <a:srgbClr val="FFFFFF"/>
                </a:solidFill>
                <a:latin typeface="Inter"/>
              </a:rPr>
              <a:t>VERIFIED ACTION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0123348" y="3050381"/>
            <a:ext cx="1336357" cy="12311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800" b="0" i="0" u="none">
                <a:solidFill>
                  <a:srgbClr val="94A3B8"/>
                </a:solidFill>
                <a:latin typeface="Inter"/>
              </a:rPr>
              <a:t>100% Pass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666750" y="3945731"/>
            <a:ext cx="3680460" cy="215444"/>
          </a:xfrm>
          <a:prstGeom prst="rect">
            <a:avLst/>
          </a:prstGeom>
          <a:noFill/>
        </p:spPr>
        <p:txBody>
          <a:bodyPr wrap="square" lIns="228600" tIns="0" rIns="0" bIns="0" anchor="t">
            <a:spAutoFit/>
          </a:bodyPr>
          <a:lstStyle/>
          <a:p>
            <a:pPr algn="l"/>
            <a:r>
              <a:rPr sz="1400" b="1" i="0" u="none">
                <a:solidFill>
                  <a:srgbClr val="FFFFFF"/>
                </a:solidFill>
                <a:latin typeface="Inter"/>
              </a:rPr>
              <a:t>Multi-Turn Auto-Correction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666750" y="4250531"/>
            <a:ext cx="3200400" cy="46166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00" b="0" i="0" u="none">
                <a:solidFill>
                  <a:srgbClr val="CBD5E1"/>
                </a:solidFill>
                <a:latin typeface="Inter"/>
              </a:rPr>
              <a:t>When a script fails (missing library, syntax mismatch, or database constraint), the engine feeds stderr back into the agent to patch code automatically.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4495800" y="3945731"/>
            <a:ext cx="3680460" cy="215444"/>
          </a:xfrm>
          <a:prstGeom prst="rect">
            <a:avLst/>
          </a:prstGeom>
          <a:noFill/>
        </p:spPr>
        <p:txBody>
          <a:bodyPr wrap="square" lIns="228600" tIns="0" rIns="0" bIns="0" anchor="t">
            <a:spAutoFit/>
          </a:bodyPr>
          <a:lstStyle/>
          <a:p>
            <a:pPr algn="l"/>
            <a:r>
              <a:rPr sz="1400" b="1" i="0" u="none">
                <a:solidFill>
                  <a:srgbClr val="FFFFFF"/>
                </a:solidFill>
                <a:latin typeface="Inter"/>
              </a:rPr>
              <a:t>Guardrail Interception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4495800" y="4250531"/>
            <a:ext cx="3200400" cy="46166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00" b="0" i="0" u="none">
                <a:solidFill>
                  <a:srgbClr val="CBD5E1"/>
                </a:solidFill>
                <a:latin typeface="Inter"/>
              </a:rPr>
              <a:t>Built-in regex and AST parsers scan generated code for unauthorized socket calls, hardcoded credentials, or privileged OS commands before execution.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8324850" y="3945731"/>
            <a:ext cx="3680460" cy="215444"/>
          </a:xfrm>
          <a:prstGeom prst="rect">
            <a:avLst/>
          </a:prstGeom>
          <a:noFill/>
        </p:spPr>
        <p:txBody>
          <a:bodyPr wrap="square" lIns="228600" tIns="0" rIns="0" bIns="0" anchor="t">
            <a:spAutoFit/>
          </a:bodyPr>
          <a:lstStyle/>
          <a:p>
            <a:pPr algn="l"/>
            <a:r>
              <a:rPr sz="1400" b="1" i="0" u="none">
                <a:solidFill>
                  <a:srgbClr val="FFFFFF"/>
                </a:solidFill>
                <a:latin typeface="Inter"/>
              </a:rPr>
              <a:t>Deterministic Failure Mode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8324850" y="4250531"/>
            <a:ext cx="3200400" cy="46166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00" b="0" i="0" u="none">
                <a:solidFill>
                  <a:srgbClr val="CBD5E1"/>
                </a:solidFill>
                <a:latin typeface="Inter"/>
              </a:rPr>
              <a:t>If execution does not pass verification within step budgets, the task aborts as FAILED. Unverified code is never falsely presented as complete.</a:t>
            </a:r>
          </a:p>
        </p:txBody>
      </p:sp>
      <p:pic>
        <p:nvPicPr>
          <p:cNvPr id="43" name="Picture 42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6750" y="3983831"/>
            <a:ext cx="152400" cy="152400"/>
          </a:xfrm>
          <a:prstGeom prst="rect">
            <a:avLst/>
          </a:prstGeom>
        </p:spPr>
      </p:pic>
      <p:pic>
        <p:nvPicPr>
          <p:cNvPr id="44" name="Picture 43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95800" y="3983831"/>
            <a:ext cx="152400" cy="152400"/>
          </a:xfrm>
          <a:prstGeom prst="rect">
            <a:avLst/>
          </a:prstGeom>
        </p:spPr>
      </p:pic>
      <p:pic>
        <p:nvPicPr>
          <p:cNvPr id="45" name="Picture 44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24850" y="3983831"/>
            <a:ext cx="152400" cy="1524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2061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850" y="5286375"/>
            <a:ext cx="3124200" cy="36195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33900" y="5286375"/>
            <a:ext cx="3124200" cy="36195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62950" y="5286375"/>
            <a:ext cx="3124200" cy="361950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466725" y="6115050"/>
            <a:ext cx="11258550" cy="276225"/>
          </a:xfrm>
          <a:prstGeom prst="roundRect">
            <a:avLst/>
          </a:prstGeom>
          <a:noFill/>
          <a:ln w="9525">
            <a:solidFill>
              <a:srgbClr val="0F172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466725" y="1390650"/>
            <a:ext cx="3600450" cy="3628611"/>
          </a:xfrm>
          <a:prstGeom prst="roundRect">
            <a:avLst>
              <a:gd name="adj" fmla="val 4232"/>
            </a:avLst>
          </a:prstGeom>
          <a:solidFill>
            <a:srgbClr val="0F172A">
              <a:alpha val="80000"/>
            </a:srgbClr>
          </a:solidFill>
          <a:ln w="9525">
            <a:solidFill>
              <a:srgbClr val="1E293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ounded Rectangle 6"/>
          <p:cNvSpPr/>
          <p:nvPr/>
        </p:nvSpPr>
        <p:spPr>
          <a:xfrm>
            <a:off x="4295775" y="1390650"/>
            <a:ext cx="3600450" cy="3628611"/>
          </a:xfrm>
          <a:prstGeom prst="roundRect">
            <a:avLst>
              <a:gd name="adj" fmla="val 4232"/>
            </a:avLst>
          </a:prstGeom>
          <a:solidFill>
            <a:srgbClr val="0F172A">
              <a:alpha val="80000"/>
            </a:srgbClr>
          </a:solidFill>
          <a:ln w="9525">
            <a:solidFill>
              <a:srgbClr val="1E293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ounded Rectangle 7"/>
          <p:cNvSpPr/>
          <p:nvPr/>
        </p:nvSpPr>
        <p:spPr>
          <a:xfrm>
            <a:off x="8124825" y="1390650"/>
            <a:ext cx="3600450" cy="3628611"/>
          </a:xfrm>
          <a:prstGeom prst="roundRect">
            <a:avLst>
              <a:gd name="adj" fmla="val 4232"/>
            </a:avLst>
          </a:prstGeom>
          <a:solidFill>
            <a:srgbClr val="0F172A">
              <a:alpha val="80000"/>
            </a:srgbClr>
          </a:solidFill>
          <a:ln w="9525">
            <a:solidFill>
              <a:srgbClr val="1E293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466725" y="657225"/>
            <a:ext cx="11725275" cy="381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3000"/>
              </a:lnSpc>
            </a:pPr>
            <a:r>
              <a:rPr sz="2700" b="1" i="0" u="none" spc="-68">
                <a:solidFill>
                  <a:srgbClr val="FFFFFF"/>
                </a:solidFill>
                <a:latin typeface="Inter"/>
              </a:rPr>
              <a:t>Native MCP Forge: Enterprise Tool &amp; Data Connectors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66725" y="6238875"/>
            <a:ext cx="6232683" cy="152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200"/>
              </a:lnSpc>
            </a:pPr>
            <a:r>
              <a:rPr sz="900" b="0" i="0" u="none">
                <a:solidFill>
                  <a:srgbClr val="64748B"/>
                </a:solidFill>
                <a:latin typeface="Inter"/>
              </a:rPr>
              <a:t>MCP Forge: Extending local open-weight models to act as autonomous enterprise systems engineers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363200" y="6238875"/>
            <a:ext cx="1566386" cy="152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200"/>
              </a:lnSpc>
            </a:pPr>
            <a:r>
              <a:rPr sz="900" b="0" i="0" u="none">
                <a:solidFill>
                  <a:srgbClr val="64748B"/>
                </a:solidFill>
                <a:latin typeface="Inter"/>
              </a:rPr>
              <a:t>ATLAS Technical Briefing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6725" y="466725"/>
            <a:ext cx="3029909" cy="152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200"/>
              </a:lnSpc>
            </a:pPr>
            <a:r>
              <a:rPr sz="900" b="1" i="0" u="none" spc="45">
                <a:solidFill>
                  <a:srgbClr val="22D3EE"/>
                </a:solidFill>
                <a:latin typeface="Inter"/>
              </a:rPr>
              <a:t>ENTERPRISE CONNECTIVITY • TOOL FORGE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245006" y="466725"/>
            <a:ext cx="552308" cy="152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200"/>
              </a:lnSpc>
            </a:pPr>
            <a:r>
              <a:rPr sz="900" b="0" i="0" u="none">
                <a:solidFill>
                  <a:srgbClr val="64748B"/>
                </a:solidFill>
                <a:latin typeface="ui-monospace"/>
              </a:rPr>
              <a:t>08 / 10</a:t>
            </a:r>
          </a:p>
        </p:txBody>
      </p:sp>
      <p:pic>
        <p:nvPicPr>
          <p:cNvPr id="14" name="Picture 13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4850" y="1628775"/>
            <a:ext cx="304800" cy="304800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704850" y="2206899"/>
            <a:ext cx="3592830" cy="26930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100"/>
              </a:lnSpc>
            </a:pPr>
            <a:r>
              <a:rPr b="1" i="0" u="none">
                <a:solidFill>
                  <a:srgbClr val="FFFFFF"/>
                </a:solidFill>
                <a:latin typeface="Inter"/>
              </a:rPr>
              <a:t>Model Context Protocol (MCP)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04850" y="2549799"/>
            <a:ext cx="3124200" cy="8667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706"/>
              </a:lnSpc>
            </a:pPr>
            <a:r>
              <a:rPr sz="1400" b="0" i="0" u="none">
                <a:solidFill>
                  <a:srgbClr val="CBD5E1"/>
                </a:solidFill>
                <a:latin typeface="Inter"/>
              </a:rPr>
              <a:t>Adopts the open, standardized Model Context Protocol, enabling local models to discover, authenticate, and query enterprise data stores dynamically.</a:t>
            </a:r>
          </a:p>
        </p:txBody>
      </p:sp>
      <p:pic>
        <p:nvPicPr>
          <p:cNvPr id="17" name="Picture 16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33900" y="1628775"/>
            <a:ext cx="304800" cy="304800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4533900" y="2206899"/>
            <a:ext cx="3592830" cy="26930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100"/>
              </a:lnSpc>
            </a:pPr>
            <a:r>
              <a:rPr b="1" i="0" u="none">
                <a:solidFill>
                  <a:srgbClr val="FFFFFF"/>
                </a:solidFill>
                <a:latin typeface="Inter"/>
              </a:rPr>
              <a:t>Core Enterprise Connectors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533900" y="2549799"/>
            <a:ext cx="3124200" cy="85818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706"/>
              </a:lnSpc>
            </a:pPr>
            <a:r>
              <a:rPr sz="1400" b="0" i="0" u="none">
                <a:solidFill>
                  <a:srgbClr val="CBD5E1"/>
                </a:solidFill>
                <a:latin typeface="Inter"/>
              </a:rPr>
              <a:t>Pre-built secure connectors interface directly with relational databases, message queues, and internal corporate endpoints without cloud proxies.</a:t>
            </a:r>
          </a:p>
        </p:txBody>
      </p:sp>
      <p:pic>
        <p:nvPicPr>
          <p:cNvPr id="20" name="Picture 19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62950" y="1628775"/>
            <a:ext cx="304800" cy="304800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8362950" y="2206899"/>
            <a:ext cx="3592830" cy="26930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100"/>
              </a:lnSpc>
            </a:pPr>
            <a:r>
              <a:rPr b="1" i="0" u="none">
                <a:solidFill>
                  <a:srgbClr val="FFFFFF"/>
                </a:solidFill>
                <a:latin typeface="Inter"/>
              </a:rPr>
              <a:t>Zero-Trust Credential Sealing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362950" y="2549799"/>
            <a:ext cx="3124200" cy="86491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706"/>
              </a:lnSpc>
            </a:pPr>
            <a:r>
              <a:rPr sz="1400" b="0" i="0" u="none">
                <a:solidFill>
                  <a:srgbClr val="CBD5E1"/>
                </a:solidFill>
                <a:latin typeface="Inter"/>
              </a:rPr>
              <a:t>Connection credentials and secrets are sealed with AES-GCM encryption. LLMs never see raw database passwords or private API tokens.</a:t>
            </a:r>
          </a:p>
        </p:txBody>
      </p:sp>
      <p:pic>
        <p:nvPicPr>
          <p:cNvPr id="23" name="Picture 22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1525" y="1714500"/>
            <a:ext cx="171450" cy="133350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885825" y="3938379"/>
            <a:ext cx="3384708" cy="1524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ts val="1200"/>
              </a:lnSpc>
            </a:pPr>
            <a:r>
              <a:rPr sz="1100" b="0" i="0" u="none">
                <a:solidFill>
                  <a:srgbClr val="94A3B8"/>
                </a:solidFill>
                <a:latin typeface="Inter"/>
              </a:rPr>
              <a:t>Universal client/server architecture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5825" y="4166979"/>
            <a:ext cx="3384708" cy="1524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ts val="1200"/>
              </a:lnSpc>
            </a:pPr>
            <a:r>
              <a:rPr sz="1100" b="0" i="0" u="none">
                <a:solidFill>
                  <a:srgbClr val="94A3B8"/>
                </a:solidFill>
                <a:latin typeface="Inter"/>
              </a:rPr>
              <a:t>Replaces brittle custom API wrappers</a:t>
            </a:r>
          </a:p>
        </p:txBody>
      </p:sp>
      <p:pic>
        <p:nvPicPr>
          <p:cNvPr id="26" name="Picture 25" descr="imag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629150" y="1714500"/>
            <a:ext cx="114300" cy="133350"/>
          </a:xfrm>
          <a:prstGeom prst="rect">
            <a:avLst/>
          </a:prstGeom>
        </p:spPr>
      </p:pic>
      <p:sp>
        <p:nvSpPr>
          <p:cNvPr id="27" name="TextBox 26"/>
          <p:cNvSpPr txBox="1"/>
          <p:nvPr/>
        </p:nvSpPr>
        <p:spPr>
          <a:xfrm>
            <a:off x="4714875" y="3938379"/>
            <a:ext cx="3384708" cy="1524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ts val="1200"/>
              </a:lnSpc>
            </a:pPr>
            <a:r>
              <a:rPr sz="1100" b="0" i="0" u="none">
                <a:solidFill>
                  <a:srgbClr val="94A3B8"/>
                </a:solidFill>
                <a:latin typeface="Inter"/>
              </a:rPr>
              <a:t>PostgreSQL, Oracle, SQL Server, BigQuery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714875" y="4166979"/>
            <a:ext cx="3384708" cy="1524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ts val="1200"/>
              </a:lnSpc>
            </a:pPr>
            <a:r>
              <a:rPr sz="1100" b="0" i="0" u="none">
                <a:solidFill>
                  <a:srgbClr val="94A3B8"/>
                </a:solidFill>
                <a:latin typeface="Inter"/>
              </a:rPr>
              <a:t>Internal REST APIs &amp; Kafka streams</a:t>
            </a:r>
          </a:p>
        </p:txBody>
      </p:sp>
      <p:pic>
        <p:nvPicPr>
          <p:cNvPr id="29" name="Picture 28" descr="image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448675" y="1714500"/>
            <a:ext cx="133350" cy="133350"/>
          </a:xfrm>
          <a:prstGeom prst="rect">
            <a:avLst/>
          </a:prstGeom>
        </p:spPr>
      </p:pic>
      <p:sp>
        <p:nvSpPr>
          <p:cNvPr id="30" name="TextBox 29"/>
          <p:cNvSpPr txBox="1"/>
          <p:nvPr/>
        </p:nvSpPr>
        <p:spPr>
          <a:xfrm>
            <a:off x="8543925" y="3960226"/>
            <a:ext cx="3384708" cy="1524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ts val="1200"/>
              </a:lnSpc>
            </a:pPr>
            <a:r>
              <a:rPr sz="1100" b="0" i="0" u="none">
                <a:solidFill>
                  <a:srgbClr val="94A3B8"/>
                </a:solidFill>
                <a:latin typeface="Inter"/>
              </a:rPr>
              <a:t>Scoped per-organization keys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8543925" y="4188826"/>
            <a:ext cx="3384708" cy="1524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ts val="1200"/>
              </a:lnSpc>
            </a:pPr>
            <a:r>
              <a:rPr sz="1100" b="0" i="0" u="none">
                <a:solidFill>
                  <a:srgbClr val="94A3B8"/>
                </a:solidFill>
                <a:latin typeface="Inter"/>
              </a:rPr>
              <a:t>Prevents credential exfiltration via prompt injection</a:t>
            </a:r>
          </a:p>
        </p:txBody>
      </p:sp>
      <p:pic>
        <p:nvPicPr>
          <p:cNvPr id="32" name="Picture 31" descr="image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04850" y="3957429"/>
            <a:ext cx="104775" cy="114300"/>
          </a:xfrm>
          <a:prstGeom prst="rect">
            <a:avLst/>
          </a:prstGeom>
        </p:spPr>
      </p:pic>
      <p:pic>
        <p:nvPicPr>
          <p:cNvPr id="33" name="Picture 32" descr="image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04850" y="4186029"/>
            <a:ext cx="104775" cy="114300"/>
          </a:xfrm>
          <a:prstGeom prst="rect">
            <a:avLst/>
          </a:prstGeom>
        </p:spPr>
      </p:pic>
      <p:pic>
        <p:nvPicPr>
          <p:cNvPr id="34" name="Picture 33" descr="image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533900" y="3957429"/>
            <a:ext cx="104775" cy="114300"/>
          </a:xfrm>
          <a:prstGeom prst="rect">
            <a:avLst/>
          </a:prstGeom>
        </p:spPr>
      </p:pic>
      <p:pic>
        <p:nvPicPr>
          <p:cNvPr id="35" name="Picture 34" descr="image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533900" y="4186029"/>
            <a:ext cx="104775" cy="114300"/>
          </a:xfrm>
          <a:prstGeom prst="rect">
            <a:avLst/>
          </a:prstGeom>
        </p:spPr>
      </p:pic>
      <p:pic>
        <p:nvPicPr>
          <p:cNvPr id="36" name="Picture 35" descr="image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362950" y="3979276"/>
            <a:ext cx="104775" cy="114300"/>
          </a:xfrm>
          <a:prstGeom prst="rect">
            <a:avLst/>
          </a:prstGeom>
        </p:spPr>
      </p:pic>
      <p:pic>
        <p:nvPicPr>
          <p:cNvPr id="37" name="Picture 36" descr="image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362950" y="4207876"/>
            <a:ext cx="104775" cy="1143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2061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466725" y="6115050"/>
            <a:ext cx="11258550" cy="276225"/>
          </a:xfrm>
          <a:prstGeom prst="roundRect">
            <a:avLst/>
          </a:prstGeom>
          <a:noFill/>
          <a:ln w="9525">
            <a:solidFill>
              <a:srgbClr val="0F172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466725" y="2195512"/>
            <a:ext cx="11258550" cy="2886075"/>
          </a:xfrm>
          <a:prstGeom prst="roundRect">
            <a:avLst>
              <a:gd name="adj" fmla="val 5280"/>
            </a:avLst>
          </a:prstGeom>
          <a:solidFill>
            <a:srgbClr val="0F172A">
              <a:alpha val="60000"/>
            </a:srgbClr>
          </a:solidFill>
          <a:ln w="9525">
            <a:solidFill>
              <a:srgbClr val="1E293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800"/>
          </a:p>
        </p:txBody>
      </p:sp>
      <p:sp>
        <p:nvSpPr>
          <p:cNvPr id="4" name="TextBox 3"/>
          <p:cNvSpPr txBox="1"/>
          <p:nvPr/>
        </p:nvSpPr>
        <p:spPr>
          <a:xfrm>
            <a:off x="466725" y="657225"/>
            <a:ext cx="11725275" cy="381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3000"/>
              </a:lnSpc>
            </a:pPr>
            <a:r>
              <a:rPr sz="2700" b="1" i="0" u="none" spc="-68">
                <a:solidFill>
                  <a:srgbClr val="FFFFFF"/>
                </a:solidFill>
                <a:latin typeface="Inter"/>
              </a:rPr>
              <a:t>ATLAS vs. Google GE (Vertex Agents) &amp; MS Copilot Studio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66725" y="6238875"/>
            <a:ext cx="7393781" cy="152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200"/>
              </a:lnSpc>
            </a:pPr>
            <a:r>
              <a:rPr sz="900" b="0" i="0" u="none">
                <a:solidFill>
                  <a:srgbClr val="64748B"/>
                </a:solidFill>
                <a:latin typeface="Inter"/>
              </a:rPr>
              <a:t>Competitive Moat: ATLAS moves beyond conversational suggestions to deterministic execution in private environments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363200" y="6238875"/>
            <a:ext cx="1566386" cy="152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200"/>
              </a:lnSpc>
            </a:pPr>
            <a:r>
              <a:rPr sz="900" b="0" i="0" u="none">
                <a:solidFill>
                  <a:srgbClr val="64748B"/>
                </a:solidFill>
                <a:latin typeface="Inter"/>
              </a:rPr>
              <a:t>ATLAS Technical Briefing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66725" y="466725"/>
            <a:ext cx="3601729" cy="152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200"/>
              </a:lnSpc>
            </a:pPr>
            <a:r>
              <a:rPr sz="900" b="1" i="0" u="none" spc="45">
                <a:solidFill>
                  <a:srgbClr val="22D3EE"/>
                </a:solidFill>
                <a:latin typeface="Inter"/>
              </a:rPr>
              <a:t>COMPETITIVE POSITIONING • COMPARATIVE AUDIT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245006" y="466725"/>
            <a:ext cx="552308" cy="152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200"/>
              </a:lnSpc>
            </a:pPr>
            <a:r>
              <a:rPr sz="900" b="0" i="0" u="none">
                <a:solidFill>
                  <a:srgbClr val="64748B"/>
                </a:solidFill>
                <a:latin typeface="ui-monospace"/>
              </a:rPr>
              <a:t>09 / 10</a:t>
            </a:r>
          </a:p>
        </p:txBody>
      </p:sp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99304499"/>
              </p:ext>
            </p:extLst>
          </p:nvPr>
        </p:nvGraphicFramePr>
        <p:xfrm>
          <a:off x="476250" y="2205037"/>
          <a:ext cx="11239498" cy="2867025"/>
        </p:xfrm>
        <a:graphic>
          <a:graphicData uri="http://schemas.openxmlformats.org/drawingml/2006/table">
            <a:tbl>
              <a:tblPr/>
              <a:tblGrid>
                <a:gridCol w="227141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0950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12047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43810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77837">
                <a:tc>
                  <a:txBody>
                    <a:bodyPr/>
                    <a:lstStyle/>
                    <a:p>
                      <a:pPr algn="l"/>
                      <a:r>
                        <a:rPr sz="1400" b="1" i="0" u="none" spc="52" dirty="0">
                          <a:solidFill>
                            <a:srgbClr val="22D3EE"/>
                          </a:solidFill>
                          <a:latin typeface="Inter"/>
                        </a:rPr>
                        <a:t>Capability Vector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20617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600" b="1" i="0" u="none" spc="52" dirty="0" err="1">
                          <a:solidFill>
                            <a:srgbClr val="FFFFFF"/>
                          </a:solidFill>
                          <a:latin typeface="Inter"/>
                        </a:rPr>
                        <a:t>VedaCLOUD</a:t>
                      </a:r>
                      <a:r>
                        <a:rPr sz="1600" b="1" i="0" u="none" spc="52" dirty="0">
                          <a:solidFill>
                            <a:srgbClr val="FFFFFF"/>
                          </a:solidFill>
                          <a:latin typeface="Inter"/>
                        </a:rPr>
                        <a:t> ATLAS + Agent Studio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22C22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b="1" i="0" u="none" spc="52">
                          <a:solidFill>
                            <a:srgbClr val="94A3B8"/>
                          </a:solidFill>
                          <a:latin typeface="Inter"/>
                        </a:rPr>
                        <a:t>Google GE (Vertex Agent Builder)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20617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b="1" i="0" u="none" spc="52">
                          <a:solidFill>
                            <a:srgbClr val="94A3B8"/>
                          </a:solidFill>
                          <a:latin typeface="Inter"/>
                        </a:rPr>
                        <a:t>Microsoft Copilot Studio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2061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7837">
                <a:tc>
                  <a:txBody>
                    <a:bodyPr/>
                    <a:lstStyle/>
                    <a:p>
                      <a:pPr algn="l"/>
                      <a:r>
                        <a:rPr sz="1400" b="1" i="0" u="none" dirty="0">
                          <a:solidFill>
                            <a:srgbClr val="FFFFFF"/>
                          </a:solidFill>
                          <a:latin typeface="Inter"/>
                        </a:rPr>
                        <a:t>Execution Environment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b="1" i="0" u="none" dirty="0">
                          <a:solidFill>
                            <a:srgbClr val="34D399"/>
                          </a:solidFill>
                          <a:latin typeface="Inter"/>
                        </a:rPr>
                        <a:t>✓ </a:t>
                      </a:r>
                      <a:r>
                        <a:rPr sz="1200" b="1" i="0" u="none" dirty="0">
                          <a:solidFill>
                            <a:srgbClr val="6EE7B7"/>
                          </a:solidFill>
                          <a:latin typeface="Inter"/>
                        </a:rPr>
                        <a:t> Isolated Alpine Linux Sandbox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22C22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b="0" i="0" u="none">
                          <a:solidFill>
                            <a:srgbClr val="F87171"/>
                          </a:solidFill>
                          <a:latin typeface="Inter"/>
                        </a:rPr>
                        <a:t>✕ </a:t>
                      </a:r>
                      <a:r>
                        <a:rPr sz="1200" b="0" i="0" u="none">
                          <a:solidFill>
                            <a:srgbClr val="64748B"/>
                          </a:solidFill>
                          <a:latin typeface="Inter"/>
                        </a:rPr>
                        <a:t> Suggestion Text / Serverless Function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b="0" i="0" u="none">
                          <a:solidFill>
                            <a:srgbClr val="F87171"/>
                          </a:solidFill>
                          <a:latin typeface="Inter"/>
                        </a:rPr>
                        <a:t>✕ </a:t>
                      </a:r>
                      <a:r>
                        <a:rPr sz="1200" b="0" i="0" u="none">
                          <a:solidFill>
                            <a:srgbClr val="64748B"/>
                          </a:solidFill>
                          <a:latin typeface="Inter"/>
                        </a:rPr>
                        <a:t> Cloud Power Automate Flow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7837">
                <a:tc>
                  <a:txBody>
                    <a:bodyPr/>
                    <a:lstStyle/>
                    <a:p>
                      <a:pPr algn="l"/>
                      <a:r>
                        <a:rPr sz="1400" b="1" i="0" u="none" dirty="0">
                          <a:solidFill>
                            <a:srgbClr val="FFFFFF"/>
                          </a:solidFill>
                          <a:latin typeface="Inter"/>
                        </a:rPr>
                        <a:t>Visual Agent Workflow Studio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b="1" i="0" u="none" dirty="0">
                          <a:solidFill>
                            <a:srgbClr val="34D399"/>
                          </a:solidFill>
                          <a:latin typeface="Inter"/>
                        </a:rPr>
                        <a:t>✓ </a:t>
                      </a:r>
                      <a:r>
                        <a:rPr sz="1200" b="1" i="0" u="none" dirty="0">
                          <a:solidFill>
                            <a:srgbClr val="6EE7B7"/>
                          </a:solidFill>
                          <a:latin typeface="Inter"/>
                        </a:rPr>
                        <a:t> Native No-Code Agent Studio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22C22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b="0" i="0" u="none" dirty="0">
                          <a:solidFill>
                            <a:srgbClr val="CBD5E1"/>
                          </a:solidFill>
                          <a:latin typeface="Inter"/>
                        </a:rPr>
                        <a:t>Vertex AI Search &amp; Conversation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b="0" i="0" u="none">
                          <a:solidFill>
                            <a:srgbClr val="CBD5E1"/>
                          </a:solidFill>
                          <a:latin typeface="Inter"/>
                        </a:rPr>
                        <a:t>Copilot Studio Builder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77837">
                <a:tc>
                  <a:txBody>
                    <a:bodyPr/>
                    <a:lstStyle/>
                    <a:p>
                      <a:pPr algn="l"/>
                      <a:r>
                        <a:rPr sz="1400" b="1" i="0" u="none" dirty="0">
                          <a:solidFill>
                            <a:srgbClr val="FFFFFF"/>
                          </a:solidFill>
                          <a:latin typeface="Inter"/>
                        </a:rPr>
                        <a:t>Self-Healing Closed Loop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b="1" i="0" u="none">
                          <a:solidFill>
                            <a:srgbClr val="34D399"/>
                          </a:solidFill>
                          <a:latin typeface="Inter"/>
                        </a:rPr>
                        <a:t>✓ </a:t>
                      </a:r>
                      <a:r>
                        <a:rPr sz="1200" b="1" i="0" u="none">
                          <a:solidFill>
                            <a:srgbClr val="6EE7B7"/>
                          </a:solidFill>
                          <a:latin typeface="Inter"/>
                        </a:rPr>
                        <a:t> Multi-Turn Automated Error Patching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22C22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b="0" i="0" u="none" dirty="0">
                          <a:solidFill>
                            <a:srgbClr val="F87171"/>
                          </a:solidFill>
                          <a:latin typeface="Inter"/>
                        </a:rPr>
                        <a:t>✕ </a:t>
                      </a:r>
                      <a:r>
                        <a:rPr sz="1200" b="0" i="0" u="none" dirty="0">
                          <a:solidFill>
                            <a:srgbClr val="64748B"/>
                          </a:solidFill>
                          <a:latin typeface="Inter"/>
                        </a:rPr>
                        <a:t> Manual Developer Debugging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b="0" i="0" u="none">
                          <a:solidFill>
                            <a:srgbClr val="F87171"/>
                          </a:solidFill>
                          <a:latin typeface="Inter"/>
                        </a:rPr>
                        <a:t>✕ </a:t>
                      </a:r>
                      <a:r>
                        <a:rPr sz="1200" b="0" i="0" u="none">
                          <a:solidFill>
                            <a:srgbClr val="64748B"/>
                          </a:solidFill>
                          <a:latin typeface="Inter"/>
                        </a:rPr>
                        <a:t> Manual Developer Debugging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77837">
                <a:tc>
                  <a:txBody>
                    <a:bodyPr/>
                    <a:lstStyle/>
                    <a:p>
                      <a:pPr algn="l"/>
                      <a:r>
                        <a:rPr sz="1400" b="1" i="0" u="none" dirty="0">
                          <a:solidFill>
                            <a:srgbClr val="FFFFFF"/>
                          </a:solidFill>
                          <a:latin typeface="Inter"/>
                        </a:rPr>
                        <a:t>100% On-Premise Air-Gap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b="1" i="0" u="none">
                          <a:solidFill>
                            <a:srgbClr val="34D399"/>
                          </a:solidFill>
                          <a:latin typeface="Inter"/>
                        </a:rPr>
                        <a:t>✓ </a:t>
                      </a:r>
                      <a:r>
                        <a:rPr sz="1200" b="1" i="0" u="none">
                          <a:solidFill>
                            <a:srgbClr val="6EE7B7"/>
                          </a:solidFill>
                          <a:latin typeface="Inter"/>
                        </a:rPr>
                        <a:t> Zero Outbound Egress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22C22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b="0" i="0" u="none" dirty="0">
                          <a:solidFill>
                            <a:srgbClr val="F87171"/>
                          </a:solidFill>
                          <a:latin typeface="Inter"/>
                        </a:rPr>
                        <a:t>✕ </a:t>
                      </a:r>
                      <a:r>
                        <a:rPr sz="1200" b="0" i="0" u="none" dirty="0">
                          <a:solidFill>
                            <a:srgbClr val="64748B"/>
                          </a:solidFill>
                          <a:latin typeface="Inter"/>
                        </a:rPr>
                        <a:t> Google Cloud Mandatory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b="0" i="0" u="none" dirty="0">
                          <a:solidFill>
                            <a:srgbClr val="F87171"/>
                          </a:solidFill>
                          <a:latin typeface="Inter"/>
                        </a:rPr>
                        <a:t>✕ </a:t>
                      </a:r>
                      <a:r>
                        <a:rPr sz="1200" b="0" i="0" u="none" dirty="0">
                          <a:solidFill>
                            <a:srgbClr val="64748B"/>
                          </a:solidFill>
                          <a:latin typeface="Inter"/>
                        </a:rPr>
                        <a:t> Azure Cloud Mandatory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77840">
                <a:tc>
                  <a:txBody>
                    <a:bodyPr/>
                    <a:lstStyle/>
                    <a:p>
                      <a:pPr algn="l"/>
                      <a:r>
                        <a:rPr sz="1400" b="1" i="0" u="none" dirty="0">
                          <a:solidFill>
                            <a:srgbClr val="FFFFFF"/>
                          </a:solidFill>
                          <a:latin typeface="Inter"/>
                        </a:rPr>
                        <a:t>Open Standards Tooling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b="1" i="0" u="none">
                          <a:solidFill>
                            <a:srgbClr val="34D399"/>
                          </a:solidFill>
                          <a:latin typeface="Inter"/>
                        </a:rPr>
                        <a:t>✓ </a:t>
                      </a:r>
                      <a:r>
                        <a:rPr sz="1200" b="1" i="0" u="none">
                          <a:solidFill>
                            <a:srgbClr val="6EE7B7"/>
                          </a:solidFill>
                          <a:latin typeface="Inter"/>
                        </a:rPr>
                        <a:t> Model Context Protocol (MCP)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22C22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b="0" i="0" u="none">
                          <a:solidFill>
                            <a:srgbClr val="94A3B8"/>
                          </a:solidFill>
                          <a:latin typeface="Inter"/>
                        </a:rPr>
                        <a:t>Proprietary Vertex Extensions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b="0" i="0" u="none" dirty="0">
                          <a:solidFill>
                            <a:srgbClr val="94A3B8"/>
                          </a:solidFill>
                          <a:latin typeface="Inter"/>
                        </a:rPr>
                        <a:t>Power Platform Connectors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0" name="Rectangle 9"/>
          <p:cNvSpPr/>
          <p:nvPr/>
        </p:nvSpPr>
        <p:spPr>
          <a:xfrm>
            <a:off x="2747664" y="2205037"/>
            <a:ext cx="9525" cy="538162"/>
          </a:xfrm>
          <a:prstGeom prst="rect">
            <a:avLst/>
          </a:prstGeom>
          <a:solidFill>
            <a:srgbClr val="10B981">
              <a:alpha val="3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800"/>
          </a:p>
        </p:txBody>
      </p:sp>
      <p:sp>
        <p:nvSpPr>
          <p:cNvPr id="11" name="Rectangle 10"/>
          <p:cNvSpPr/>
          <p:nvPr/>
        </p:nvSpPr>
        <p:spPr>
          <a:xfrm>
            <a:off x="6147643" y="2205037"/>
            <a:ext cx="9525" cy="538162"/>
          </a:xfrm>
          <a:prstGeom prst="rect">
            <a:avLst/>
          </a:prstGeom>
          <a:solidFill>
            <a:srgbClr val="10B981">
              <a:alpha val="3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800"/>
          </a:p>
        </p:txBody>
      </p:sp>
      <p:sp>
        <p:nvSpPr>
          <p:cNvPr id="12" name="Rectangle 11"/>
          <p:cNvSpPr/>
          <p:nvPr/>
        </p:nvSpPr>
        <p:spPr>
          <a:xfrm>
            <a:off x="2747664" y="2743200"/>
            <a:ext cx="9525" cy="466725"/>
          </a:xfrm>
          <a:prstGeom prst="rect">
            <a:avLst/>
          </a:prstGeom>
          <a:solidFill>
            <a:srgbClr val="10B981">
              <a:alpha val="3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800"/>
          </a:p>
        </p:txBody>
      </p:sp>
      <p:sp>
        <p:nvSpPr>
          <p:cNvPr id="13" name="Rectangle 12"/>
          <p:cNvSpPr/>
          <p:nvPr/>
        </p:nvSpPr>
        <p:spPr>
          <a:xfrm>
            <a:off x="6147643" y="2743200"/>
            <a:ext cx="9525" cy="466725"/>
          </a:xfrm>
          <a:prstGeom prst="rect">
            <a:avLst/>
          </a:prstGeom>
          <a:solidFill>
            <a:srgbClr val="10B981">
              <a:alpha val="3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800"/>
          </a:p>
        </p:txBody>
      </p:sp>
      <p:sp>
        <p:nvSpPr>
          <p:cNvPr id="14" name="Rectangle 13"/>
          <p:cNvSpPr/>
          <p:nvPr/>
        </p:nvSpPr>
        <p:spPr>
          <a:xfrm>
            <a:off x="2747664" y="3209925"/>
            <a:ext cx="9525" cy="466725"/>
          </a:xfrm>
          <a:prstGeom prst="rect">
            <a:avLst/>
          </a:prstGeom>
          <a:solidFill>
            <a:srgbClr val="10B981">
              <a:alpha val="3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800"/>
          </a:p>
        </p:txBody>
      </p:sp>
      <p:sp>
        <p:nvSpPr>
          <p:cNvPr id="15" name="Rectangle 14"/>
          <p:cNvSpPr/>
          <p:nvPr/>
        </p:nvSpPr>
        <p:spPr>
          <a:xfrm>
            <a:off x="6147643" y="3209925"/>
            <a:ext cx="9525" cy="466725"/>
          </a:xfrm>
          <a:prstGeom prst="rect">
            <a:avLst/>
          </a:prstGeom>
          <a:solidFill>
            <a:srgbClr val="10B981">
              <a:alpha val="3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800"/>
          </a:p>
        </p:txBody>
      </p:sp>
      <p:sp>
        <p:nvSpPr>
          <p:cNvPr id="16" name="Rectangle 15"/>
          <p:cNvSpPr/>
          <p:nvPr/>
        </p:nvSpPr>
        <p:spPr>
          <a:xfrm>
            <a:off x="2747664" y="3676650"/>
            <a:ext cx="9525" cy="466725"/>
          </a:xfrm>
          <a:prstGeom prst="rect">
            <a:avLst/>
          </a:prstGeom>
          <a:solidFill>
            <a:srgbClr val="10B981">
              <a:alpha val="3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800"/>
          </a:p>
        </p:txBody>
      </p:sp>
      <p:sp>
        <p:nvSpPr>
          <p:cNvPr id="17" name="Rectangle 16"/>
          <p:cNvSpPr/>
          <p:nvPr/>
        </p:nvSpPr>
        <p:spPr>
          <a:xfrm>
            <a:off x="6147643" y="3676650"/>
            <a:ext cx="9525" cy="466725"/>
          </a:xfrm>
          <a:prstGeom prst="rect">
            <a:avLst/>
          </a:prstGeom>
          <a:solidFill>
            <a:srgbClr val="10B981">
              <a:alpha val="3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800"/>
          </a:p>
        </p:txBody>
      </p:sp>
      <p:sp>
        <p:nvSpPr>
          <p:cNvPr id="18" name="Rectangle 17"/>
          <p:cNvSpPr/>
          <p:nvPr/>
        </p:nvSpPr>
        <p:spPr>
          <a:xfrm>
            <a:off x="2747664" y="4143375"/>
            <a:ext cx="9525" cy="466725"/>
          </a:xfrm>
          <a:prstGeom prst="rect">
            <a:avLst/>
          </a:prstGeom>
          <a:solidFill>
            <a:srgbClr val="10B981">
              <a:alpha val="3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800"/>
          </a:p>
        </p:txBody>
      </p:sp>
      <p:sp>
        <p:nvSpPr>
          <p:cNvPr id="19" name="Rectangle 18"/>
          <p:cNvSpPr/>
          <p:nvPr/>
        </p:nvSpPr>
        <p:spPr>
          <a:xfrm>
            <a:off x="6147643" y="4143375"/>
            <a:ext cx="9525" cy="466725"/>
          </a:xfrm>
          <a:prstGeom prst="rect">
            <a:avLst/>
          </a:prstGeom>
          <a:solidFill>
            <a:srgbClr val="10B981">
              <a:alpha val="3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800"/>
          </a:p>
        </p:txBody>
      </p:sp>
      <p:sp>
        <p:nvSpPr>
          <p:cNvPr id="20" name="Rectangle 19"/>
          <p:cNvSpPr/>
          <p:nvPr/>
        </p:nvSpPr>
        <p:spPr>
          <a:xfrm>
            <a:off x="2747664" y="4610100"/>
            <a:ext cx="9525" cy="461962"/>
          </a:xfrm>
          <a:prstGeom prst="rect">
            <a:avLst/>
          </a:prstGeom>
          <a:solidFill>
            <a:srgbClr val="10B981">
              <a:alpha val="3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800"/>
          </a:p>
        </p:txBody>
      </p:sp>
      <p:sp>
        <p:nvSpPr>
          <p:cNvPr id="21" name="Rectangle 20"/>
          <p:cNvSpPr/>
          <p:nvPr/>
        </p:nvSpPr>
        <p:spPr>
          <a:xfrm>
            <a:off x="6147643" y="4610100"/>
            <a:ext cx="9525" cy="461962"/>
          </a:xfrm>
          <a:prstGeom prst="rect">
            <a:avLst/>
          </a:prstGeom>
          <a:solidFill>
            <a:srgbClr val="10B981">
              <a:alpha val="3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8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2061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850" y="3956287"/>
            <a:ext cx="3124200" cy="32385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33900" y="3956287"/>
            <a:ext cx="3124200" cy="32385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62950" y="3956287"/>
            <a:ext cx="3124200" cy="323850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466725" y="6076950"/>
            <a:ext cx="11258550" cy="314325"/>
          </a:xfrm>
          <a:prstGeom prst="roundRect">
            <a:avLst/>
          </a:prstGeom>
          <a:noFill/>
          <a:ln w="9525">
            <a:solidFill>
              <a:srgbClr val="0F172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466725" y="4455318"/>
            <a:ext cx="11258550" cy="942975"/>
          </a:xfrm>
          <a:prstGeom prst="roundRect">
            <a:avLst>
              <a:gd name="adj" fmla="val 16161"/>
            </a:avLst>
          </a:prstGeom>
          <a:solidFill>
            <a:srgbClr val="0F172A"/>
          </a:solidFill>
          <a:ln w="9525">
            <a:solidFill>
              <a:srgbClr val="1E293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ounded Rectangle 6"/>
          <p:cNvSpPr/>
          <p:nvPr/>
        </p:nvSpPr>
        <p:spPr>
          <a:xfrm>
            <a:off x="466725" y="1878806"/>
            <a:ext cx="3600450" cy="1897855"/>
          </a:xfrm>
          <a:prstGeom prst="roundRect">
            <a:avLst>
              <a:gd name="adj" fmla="val 6708"/>
            </a:avLst>
          </a:prstGeom>
          <a:solidFill>
            <a:srgbClr val="0F172A">
              <a:alpha val="80000"/>
            </a:srgbClr>
          </a:solidFill>
          <a:ln w="9525">
            <a:solidFill>
              <a:srgbClr val="3B82F6">
                <a:alpha val="30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ounded Rectangle 7"/>
          <p:cNvSpPr/>
          <p:nvPr/>
        </p:nvSpPr>
        <p:spPr>
          <a:xfrm>
            <a:off x="4295775" y="1878806"/>
            <a:ext cx="3600450" cy="1948274"/>
          </a:xfrm>
          <a:prstGeom prst="roundRect">
            <a:avLst>
              <a:gd name="adj" fmla="val 6708"/>
            </a:avLst>
          </a:prstGeom>
          <a:solidFill>
            <a:srgbClr val="0F172A">
              <a:alpha val="80000"/>
            </a:srgbClr>
          </a:solidFill>
          <a:ln w="9525">
            <a:solidFill>
              <a:srgbClr val="F59E0B">
                <a:alpha val="30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8124825" y="1878806"/>
            <a:ext cx="3600450" cy="1897855"/>
          </a:xfrm>
          <a:prstGeom prst="roundRect">
            <a:avLst>
              <a:gd name="adj" fmla="val 6708"/>
            </a:avLst>
          </a:prstGeom>
          <a:solidFill>
            <a:srgbClr val="0F172A">
              <a:alpha val="80000"/>
            </a:srgbClr>
          </a:solidFill>
          <a:ln w="9525">
            <a:solidFill>
              <a:srgbClr val="10B981">
                <a:alpha val="30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466725" y="657225"/>
            <a:ext cx="11725275" cy="381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3000"/>
              </a:lnSpc>
            </a:pPr>
            <a:r>
              <a:rPr sz="2700" b="1" i="0" u="none" spc="-68">
                <a:solidFill>
                  <a:srgbClr val="FFFFFF"/>
                </a:solidFill>
                <a:latin typeface="Inter"/>
              </a:rPr>
              <a:t>Enterprise Use-Cases &amp; Turnkey 30-Day Deployment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66725" y="6238875"/>
            <a:ext cx="4469130" cy="152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200"/>
              </a:lnSpc>
            </a:pPr>
            <a:r>
              <a:rPr sz="900" b="1" i="1" u="none">
                <a:solidFill>
                  <a:srgbClr val="CBD5E1"/>
                </a:solidFill>
                <a:latin typeface="Inter"/>
              </a:rPr>
              <a:t>"AI should be powerful enough to act — and controlled enough to trust."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439275" y="6238875"/>
            <a:ext cx="2628900" cy="152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200"/>
              </a:lnSpc>
            </a:pPr>
            <a:r>
              <a:rPr sz="900" b="0" i="0" u="none">
                <a:solidFill>
                  <a:srgbClr val="64748B"/>
                </a:solidFill>
                <a:latin typeface="Inter"/>
              </a:rPr>
              <a:t>VedaCLOUD.AI • ATLAS Operating System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6725" y="466725"/>
            <a:ext cx="2964187" cy="152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200"/>
              </a:lnSpc>
            </a:pPr>
            <a:r>
              <a:rPr sz="900" b="1" i="0" u="none" spc="90">
                <a:solidFill>
                  <a:srgbClr val="34D399"/>
                </a:solidFill>
                <a:latin typeface="Inter"/>
              </a:rPr>
              <a:t>ENTERPRISE ADOPTION • RAPID VALUE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245006" y="466725"/>
            <a:ext cx="552308" cy="152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200"/>
              </a:lnSpc>
            </a:pPr>
            <a:r>
              <a:rPr sz="900" b="0" i="0" u="none">
                <a:solidFill>
                  <a:srgbClr val="64748B"/>
                </a:solidFill>
                <a:latin typeface="ui-monospace"/>
              </a:rPr>
              <a:t>10 / 10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606313" y="4835696"/>
            <a:ext cx="2880836" cy="381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ts val="1800"/>
              </a:lnSpc>
            </a:pPr>
            <a:r>
              <a:rPr sz="825" b="0" i="0" u="none" dirty="0">
                <a:solidFill>
                  <a:srgbClr val="64748B"/>
                </a:solidFill>
                <a:latin typeface="Inter"/>
              </a:rPr>
              <a:t>Fast-Track </a:t>
            </a:r>
            <a:r>
              <a:rPr sz="825" b="0" i="0" u="none" dirty="0" err="1">
                <a:solidFill>
                  <a:srgbClr val="64748B"/>
                </a:solidFill>
                <a:latin typeface="Inter"/>
              </a:rPr>
              <a:t>GeM</a:t>
            </a:r>
            <a:r>
              <a:rPr sz="825" b="0" i="0" u="none" dirty="0">
                <a:solidFill>
                  <a:srgbClr val="64748B"/>
                </a:solidFill>
                <a:latin typeface="Inter"/>
              </a:rPr>
              <a:t> Government Procurement Eligible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04850" y="4693443"/>
            <a:ext cx="7186002" cy="2667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100"/>
              </a:lnSpc>
            </a:pPr>
            <a:r>
              <a:rPr sz="1350" b="1" i="0" u="none">
                <a:solidFill>
                  <a:srgbClr val="FFFFFF"/>
                </a:solidFill>
                <a:latin typeface="Inter"/>
              </a:rPr>
              <a:t>Schedule an On-Premise ATLAS &amp; Agent Studio Evaluation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04850" y="4998243"/>
            <a:ext cx="7186002" cy="1619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200"/>
              </a:lnSpc>
            </a:pPr>
            <a:r>
              <a:rPr sz="900" b="0" i="0" u="none">
                <a:solidFill>
                  <a:srgbClr val="94A3B8"/>
                </a:solidFill>
                <a:latin typeface="Inter"/>
              </a:rPr>
              <a:t>Experience live multi-agent canvas workflows and grounded RAG on your private servers: </a:t>
            </a:r>
            <a:r>
              <a:rPr sz="900" b="1" i="0" u="none">
                <a:solidFill>
                  <a:srgbClr val="34D399"/>
                </a:solidFill>
                <a:latin typeface="Inter"/>
              </a:rPr>
              <a:t>connect@vedacloud.ai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606313" y="4696550"/>
            <a:ext cx="2880836" cy="152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ts val="1200"/>
              </a:lnSpc>
            </a:pPr>
            <a:r>
              <a:rPr sz="900" b="1" i="0" u="none" dirty="0">
                <a:solidFill>
                  <a:srgbClr val="34D399"/>
                </a:solidFill>
                <a:latin typeface="Inter"/>
              </a:rPr>
              <a:t>DPIIT Recognized Startup • MSME Certified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04850" y="2116931"/>
            <a:ext cx="3592830" cy="152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200"/>
              </a:lnSpc>
            </a:pPr>
            <a:r>
              <a:rPr sz="900" b="1" i="0" u="none">
                <a:solidFill>
                  <a:srgbClr val="60A5FA"/>
                </a:solidFill>
                <a:latin typeface="ui-monospace"/>
              </a:rPr>
              <a:t>BFSI USE-CASE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04850" y="2307431"/>
            <a:ext cx="3280410" cy="533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100"/>
              </a:lnSpc>
            </a:pPr>
            <a:r>
              <a:rPr sz="1350" b="1" i="0" u="none">
                <a:solidFill>
                  <a:srgbClr val="FFFFFF"/>
                </a:solidFill>
                <a:latin typeface="Inter"/>
              </a:rPr>
              <a:t>Automated Underwriting &amp; SQL Audit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04850" y="2917031"/>
            <a:ext cx="3124200" cy="55721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462"/>
              </a:lnSpc>
            </a:pPr>
            <a:r>
              <a:rPr sz="900" b="0" i="0" u="none">
                <a:solidFill>
                  <a:srgbClr val="CBD5E1"/>
                </a:solidFill>
                <a:latin typeface="Inter"/>
              </a:rPr>
              <a:t>Ingests financial dossiers, synthesizes risk models, and executes automated balance reconciliations inside sandboxes with zero cloud egress.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533900" y="2116931"/>
            <a:ext cx="3592830" cy="152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200"/>
              </a:lnSpc>
            </a:pPr>
            <a:r>
              <a:rPr sz="900" b="1" i="0" u="none">
                <a:solidFill>
                  <a:srgbClr val="FBBF24"/>
                </a:solidFill>
                <a:latin typeface="ui-monospace"/>
              </a:rPr>
              <a:t>AGENT STUDIO USE-CASE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533900" y="2307431"/>
            <a:ext cx="3280410" cy="533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100"/>
              </a:lnSpc>
            </a:pPr>
            <a:r>
              <a:rPr sz="1350" b="1" i="0" u="none">
                <a:solidFill>
                  <a:srgbClr val="FFFFFF"/>
                </a:solidFill>
                <a:latin typeface="Inter"/>
              </a:rPr>
              <a:t>Multi-Agent SDC Grievance Workflows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533900" y="2917031"/>
            <a:ext cx="3124200" cy="55721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462"/>
              </a:lnSpc>
            </a:pPr>
            <a:r>
              <a:rPr sz="900" b="0" i="0" u="none">
                <a:solidFill>
                  <a:srgbClr val="CBD5E1"/>
                </a:solidFill>
                <a:latin typeface="Inter"/>
              </a:rPr>
              <a:t>Composes chained triage, escalation, and database update agents visually to resolve citizen grievances inside State Data Centres.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362950" y="2116931"/>
            <a:ext cx="3592830" cy="152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200"/>
              </a:lnSpc>
            </a:pPr>
            <a:r>
              <a:rPr sz="900" b="1" i="0" u="none">
                <a:solidFill>
                  <a:srgbClr val="34D399"/>
                </a:solidFill>
                <a:latin typeface="ui-monospace"/>
              </a:rPr>
              <a:t>30-DAY DEPLOYMENT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362950" y="2307431"/>
            <a:ext cx="3592830" cy="2667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100"/>
              </a:lnSpc>
            </a:pPr>
            <a:r>
              <a:rPr sz="1350" b="1" i="0" u="none">
                <a:solidFill>
                  <a:srgbClr val="FFFFFF"/>
                </a:solidFill>
                <a:latin typeface="Inter"/>
              </a:rPr>
              <a:t>Turnkey Enterprise Rollout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362950" y="2650331"/>
            <a:ext cx="3124200" cy="55721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462"/>
              </a:lnSpc>
            </a:pPr>
            <a:r>
              <a:rPr sz="900" b="0" i="0" u="none">
                <a:solidFill>
                  <a:srgbClr val="CBD5E1"/>
                </a:solidFill>
                <a:latin typeface="Inter"/>
              </a:rPr>
              <a:t>Days 1–7 Air-gapped sandbox POC → Days 8–20 RAG &amp; MCP Tool indexing → Days 21–30 Production live rollout with 24/7 dedicated engineering SLA.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</TotalTime>
  <Words>1289</Words>
  <Application>Microsoft Office PowerPoint</Application>
  <PresentationFormat>Widescreen</PresentationFormat>
  <Paragraphs>206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Calibri</vt:lpstr>
      <vt:lpstr>Inter</vt:lpstr>
      <vt:lpstr>ui-monospace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Vikram Khanna</cp:lastModifiedBy>
  <cp:revision>5</cp:revision>
  <dcterms:created xsi:type="dcterms:W3CDTF">2013-01-27T09:14:16Z</dcterms:created>
  <dcterms:modified xsi:type="dcterms:W3CDTF">2026-10-12T04:45:41Z</dcterms:modified>
  <cp:category/>
</cp:coreProperties>
</file>