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1" Type="http://schemas.openxmlformats.org/officeDocument/2006/relationships/image" Target="../media/image23.png"/><Relationship Id="rId12" Type="http://schemas.openxmlformats.org/officeDocument/2006/relationships/image" Target="../media/image24.png"/><Relationship Id="rId13" Type="http://schemas.openxmlformats.org/officeDocument/2006/relationships/image" Target="../media/image2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Relationship Id="rId12" Type="http://schemas.openxmlformats.org/officeDocument/2006/relationships/image" Target="../media/image24.png"/><Relationship Id="rId13" Type="http://schemas.openxmlformats.org/officeDocument/2006/relationships/image" Target="../media/image2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076950"/>
            <a:ext cx="11258550" cy="3143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4657725"/>
            <a:ext cx="11258550" cy="657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981950" y="466725"/>
            <a:ext cx="1866900" cy="247650"/>
          </a:xfrm>
          <a:prstGeom prst="roundRect">
            <a:avLst>
              <a:gd name="adj" fmla="val 15384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963150" y="466725"/>
            <a:ext cx="1762125" cy="247650"/>
          </a:xfrm>
          <a:prstGeom prst="roundRect">
            <a:avLst>
              <a:gd name="adj" fmla="val 15384"/>
            </a:avLst>
          </a:prstGeom>
          <a:solidFill>
            <a:srgbClr val="451A03"/>
          </a:solidFill>
          <a:ln w="9525">
            <a:solidFill>
              <a:srgbClr val="F59E0B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66725" y="1638300"/>
            <a:ext cx="1172527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FBBF24"/>
                </a:solidFill>
                <a:latin typeface="Inter"/>
              </a:rPr>
              <a:t>SOVEREIGN COGNITIVE TELEPHONY PLATFORM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725" y="1905000"/>
            <a:ext cx="117252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sz="4500" spc="-112" b="1" i="0" u="none">
                <a:solidFill>
                  <a:srgbClr val="FFFFFF"/>
                </a:solidFill>
                <a:latin typeface="Inter"/>
              </a:rPr>
              <a:t>AuraVoice™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" y="2628900"/>
            <a:ext cx="1172527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CBD5E1"/>
                </a:solidFill>
                <a:latin typeface="Inter"/>
              </a:rPr>
              <a:t>Sub-700ms Voice AI &amp; Deep Indic Dialect Comprehension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725" y="3162300"/>
            <a:ext cx="7315200" cy="11144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800" b="0" i="0" u="none">
                <a:solidFill>
                  <a:srgbClr val="FCD34D"/>
                </a:solidFill>
                <a:latin typeface="Inter"/>
              </a:rPr>
              <a:t>"Real-time human conversational flow for citizen helplines and enterprise contact centers — 100% air-gapped on private NVIDIA GPUs."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277129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475569"/>
                </a:solidFill>
                <a:latin typeface="Inter"/>
              </a:rPr>
              <a:t>Technical &amp; Customer Briefing •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29750" y="6238875"/>
            <a:ext cx="263985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475569"/>
                </a:solidFill>
                <a:latin typeface="Inter"/>
              </a:rPr>
              <a:t>VedaCLOUD.AI Systems Engineering Team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6725" y="523875"/>
            <a:ext cx="133350" cy="133350"/>
          </a:xfrm>
          <a:prstGeom prst="roundRect">
            <a:avLst/>
          </a:prstGeom>
          <a:solidFill>
            <a:srgbClr val="FBBF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4375" y="514350"/>
            <a:ext cx="319849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94A3B8"/>
                </a:solidFill>
                <a:latin typeface="Inter"/>
              </a:rPr>
              <a:t>VEDACLOUD.AI • VOICE INFRASTRUCTURE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81950" y="466725"/>
            <a:ext cx="1866900" cy="247650"/>
          </a:xfrm>
          <a:prstGeom prst="roundRect">
            <a:avLst>
              <a:gd name="adj" fmla="val 15384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96250" y="504825"/>
            <a:ext cx="188404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CBD5E1"/>
                </a:solidFill>
                <a:latin typeface="Inter"/>
              </a:rPr>
              <a:t>STATE DATA CENTRE READY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963150" y="466725"/>
            <a:ext cx="1762125" cy="247650"/>
          </a:xfrm>
          <a:prstGeom prst="roundRect">
            <a:avLst>
              <a:gd name="adj" fmla="val 15384"/>
            </a:avLst>
          </a:prstGeom>
          <a:solidFill>
            <a:srgbClr val="451A03"/>
          </a:solidFill>
          <a:ln w="9525">
            <a:solidFill>
              <a:srgbClr val="F59E0B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77450" y="504825"/>
            <a:ext cx="1763553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CD34D"/>
                </a:solidFill>
                <a:latin typeface="Inter"/>
              </a:rPr>
              <a:t>SUB-700ms P95 LATENCY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295525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933950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410450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6725" y="4895850"/>
            <a:ext cx="1752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P95 VOICE LATENCY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725" y="5086350"/>
            <a:ext cx="1752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4D399"/>
                </a:solidFill>
                <a:latin typeface="Inter"/>
              </a:rPr>
              <a:t>&lt;700ms Round-Trip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09850" y="4895850"/>
            <a:ext cx="232219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CONCURRENT CAPACITY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09850" y="5086350"/>
            <a:ext cx="232219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5,000+ Channels / Cluster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48275" y="4895850"/>
            <a:ext cx="213598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LANGUAGE COVERAGE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48275" y="5086350"/>
            <a:ext cx="2135981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Hinglish &amp; Indic Dialects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24775" y="4895850"/>
            <a:ext cx="202644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SECURITY STANDARD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24775" y="5086350"/>
            <a:ext cx="202644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22D3EE"/>
                </a:solidFill>
                <a:latin typeface="Inter"/>
              </a:rPr>
              <a:t>DPDP 2025 Air-Gapped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5257800"/>
            <a:ext cx="4848225" cy="3143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0" y="5248275"/>
            <a:ext cx="4829175" cy="31432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66725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40000"/>
            </a:srgbClr>
          </a:solidFill>
          <a:ln w="9525">
            <a:solidFill>
              <a:srgbClr val="EF444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248400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90000"/>
            </a:srgbClr>
          </a:solidFill>
          <a:ln w="19050">
            <a:solidFill>
              <a:srgbClr val="F59E0B">
                <a:alpha val="6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The Telephony Dilemma: Rigid IVRs vs. Cloud Latency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" y="6238875"/>
            <a:ext cx="737187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Telephony Reality: Natural human conversation breaks down when latency exceeds 1 second; speed is the core feature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15550" y="6238875"/>
            <a:ext cx="185118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AuraVoice™ Technical Briefing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466725"/>
            <a:ext cx="370459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F87171"/>
                </a:solidFill>
                <a:latin typeface="Inter"/>
              </a:rPr>
              <a:t>THE TELEPHONY DILEMMA • CURRENT CHALLENGES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02 /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1704975"/>
            <a:ext cx="55754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F87171"/>
                </a:solidFill>
                <a:latin typeface="Inter"/>
              </a:rPr>
              <a:t>LEGACY IVRS &amp; CLOUD VOICE BOTS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0" y="1714500"/>
            <a:ext cx="555355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FBBF24"/>
                </a:solidFill>
                <a:latin typeface="Inter"/>
              </a:rPr>
              <a:t>THE AURAVOICE™ SOLUTION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2009775"/>
            <a:ext cx="5378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1. Awkward Multi-Second Latency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2314575"/>
            <a:ext cx="46767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Cloud voice APIs route audio through overseas servers, introducing 1.5s–3.0s delays that destroy natural human turn-taking.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" y="2886075"/>
            <a:ext cx="5378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2. English-First Dialect Failure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" y="3190875"/>
            <a:ext cx="46767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Western voice models break down on Indian code-switching (Hinglish) and rural dialects, alienating grassroots callers.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3762375"/>
            <a:ext cx="5378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3. Citizen Voice Egress &amp; DPDP Violations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4067175"/>
            <a:ext cx="46767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Citizen telephone calls and biometric voiceprints stream to third-party public clouds, violating data sovereignty rules.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43700" y="2019300"/>
            <a:ext cx="535638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1. Sub-700ms P95 Round-Trip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3700" y="2324100"/>
            <a:ext cx="4657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Local semantic routing and local GPU inference deliver instantaneous, interruption-aware conversational flow.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43700" y="2895600"/>
            <a:ext cx="535638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2. Deep Indic-NLU Dialect Tuning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43700" y="3200400"/>
            <a:ext cx="4657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Native comprehension of Hinglish, Bundeli, Bagheli, Malwi, and Nimadi tailored for grassroots state helplines.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43700" y="3771900"/>
            <a:ext cx="535638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3. 100% On-Premise SDC Deployment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3700" y="4076700"/>
            <a:ext cx="4657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Zero audio leaves the State Data Centre; citizen consent logs are cryptographically sealed in local databases.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1833562"/>
            <a:ext cx="11258550" cy="3609975"/>
          </a:xfrm>
          <a:prstGeom prst="roundRect">
            <a:avLst>
              <a:gd name="adj" fmla="val 4221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81050" y="4852987"/>
            <a:ext cx="10629900" cy="276225"/>
          </a:xfrm>
          <a:prstGeom prst="roundRect">
            <a:avLst/>
          </a:prstGeom>
          <a:noFill/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109787" y="2890837"/>
            <a:ext cx="7972425" cy="685800"/>
          </a:xfrm>
          <a:prstGeom prst="roundRect">
            <a:avLst>
              <a:gd name="adj" fmla="val 22222"/>
            </a:avLst>
          </a:prstGeom>
          <a:solidFill>
            <a:srgbClr val="451A03"/>
          </a:solidFill>
          <a:ln w="19050">
            <a:solidFill>
              <a:srgbClr val="FBBF2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875061" y="2452687"/>
            <a:ext cx="1680418" cy="285750"/>
          </a:xfrm>
          <a:prstGeom prst="roundRect">
            <a:avLst>
              <a:gd name="adj" fmla="val 2666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84080" y="2452687"/>
            <a:ext cx="2326332" cy="285750"/>
          </a:xfrm>
          <a:prstGeom prst="roundRect">
            <a:avLst>
              <a:gd name="adj" fmla="val 2666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39012" y="2452687"/>
            <a:ext cx="1977776" cy="285750"/>
          </a:xfrm>
          <a:prstGeom prst="roundRect">
            <a:avLst>
              <a:gd name="adj" fmla="val 2666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AuraVoice™ Full-Stack Telephony Architecture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455676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Pipeline: Zero external API calls from telephony ingress to audio synthesis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15550" y="6238875"/>
            <a:ext cx="185118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AuraVoice™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21389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FBBF24"/>
                </a:solidFill>
                <a:latin typeface="Inter"/>
              </a:rPr>
              <a:t>PIPELINE ARCHITECTURE • AUDIO TO SPEECH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03 / 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79742" y="2205037"/>
            <a:ext cx="3632366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spc="90" b="1" i="0" u="none">
                <a:solidFill>
                  <a:srgbClr val="94A3B8"/>
                </a:solidFill>
                <a:latin typeface="Inter"/>
              </a:rPr>
              <a:t>TELEPHONY INGESTION (SIP TRUNKS / E1 / PRI)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3805237"/>
            <a:ext cx="2543175" cy="8953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25" y="3805237"/>
            <a:ext cx="2543175" cy="8953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3805237"/>
            <a:ext cx="2543175" cy="8953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3805237"/>
            <a:ext cx="2543175" cy="8953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71550" y="4976812"/>
            <a:ext cx="2519362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Local NVIDIA GPUs (CUDA Acceleration)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72550" y="4976812"/>
            <a:ext cx="280416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State Data Centre Native (Zero Audio Egress)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75061" y="2452687"/>
            <a:ext cx="1680418" cy="285750"/>
          </a:xfrm>
          <a:prstGeom prst="roundRect">
            <a:avLst>
              <a:gd name="adj" fmla="val 2666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924290" y="2509837"/>
            <a:ext cx="1581961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FCD34D"/>
                </a:solidFill>
                <a:latin typeface="ui-monospace"/>
              </a:rPr>
              <a:t>mTLS SIP Gateways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784080" y="2452687"/>
            <a:ext cx="2326332" cy="285750"/>
          </a:xfrm>
          <a:prstGeom prst="roundRect">
            <a:avLst>
              <a:gd name="adj" fmla="val 2666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84865" y="2509837"/>
            <a:ext cx="2324762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67E8F9"/>
                </a:solidFill>
                <a:latin typeface="ui-monospace"/>
              </a:rPr>
              <a:t>G.711 / Opus Codec Streams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39012" y="2452687"/>
            <a:ext cx="1977776" cy="285750"/>
          </a:xfrm>
          <a:prstGeom prst="roundRect">
            <a:avLst>
              <a:gd name="adj" fmla="val 2666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65939" y="2509837"/>
            <a:ext cx="1923923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0" i="0" u="none">
                <a:solidFill>
                  <a:srgbClr val="6EE7B7"/>
                </a:solidFill>
                <a:latin typeface="ui-monospace"/>
              </a:rPr>
              <a:t>5,000+ Concurrent Lines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71913" y="3024187"/>
            <a:ext cx="824817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FBBF24"/>
                </a:solidFill>
                <a:latin typeface="ui-monospace"/>
              </a:rPr>
              <a:t>AURAVOICE REAL-TIME AUDIO ORCHESTRATION ENGINE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33386" y="3205162"/>
            <a:ext cx="7525226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VAD • Echo Cancellation • Indic ASR • Semantic Router • Bot RAG • Neural TTS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437" y="3986212"/>
            <a:ext cx="152400" cy="1524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54618" y="4176712"/>
            <a:ext cx="259603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Acoustic Processing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95412" y="4405312"/>
            <a:ext cx="1314450" cy="114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VAD &amp; Noise Cancellation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962" y="3986212"/>
            <a:ext cx="190500" cy="1524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450193" y="4176712"/>
            <a:ext cx="259603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Indic ASR Model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096464" y="4405312"/>
            <a:ext cx="1303496" cy="114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Hinglish &amp; Dialect Speech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7587" y="3986212"/>
            <a:ext cx="152400" cy="1524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145768" y="4176712"/>
            <a:ext cx="259603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Prompt Firewall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770131" y="4405312"/>
            <a:ext cx="1347311" cy="114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Bot-Isolated Scheme RAG</a:t>
            </a:r>
          </a:p>
        </p:txBody>
      </p:sp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4112" y="3986212"/>
            <a:ext cx="190500" cy="1524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8841343" y="4176712"/>
            <a:ext cx="259603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GPU Neural TTS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482137" y="4405312"/>
            <a:ext cx="1314450" cy="114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125"/>
              </a:lnSpc>
            </a:pPr>
            <a:r>
              <a:rPr sz="750" b="0" i="0" u="none">
                <a:solidFill>
                  <a:srgbClr val="94A3B8"/>
                </a:solidFill>
                <a:latin typeface="Inter"/>
              </a:rPr>
              <a:t>Localized Indian Accents</a:t>
            </a:r>
          </a:p>
        </p:txBody>
      </p:sp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050" y="4995862"/>
            <a:ext cx="114300" cy="114300"/>
          </a:xfrm>
          <a:prstGeom prst="rect">
            <a:avLst/>
          </a:prstGeom>
        </p:spPr>
      </p:pic>
      <p:pic>
        <p:nvPicPr>
          <p:cNvPr id="42" name="Picture 4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91575" y="4995862"/>
            <a:ext cx="104775" cy="114300"/>
          </a:xfrm>
          <a:prstGeom prst="rect">
            <a:avLst/>
          </a:prstGeom>
        </p:spPr>
      </p:pic>
      <p:pic>
        <p:nvPicPr>
          <p:cNvPr id="43" name="Picture 4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36986" y="2528887"/>
            <a:ext cx="114300" cy="114300"/>
          </a:xfrm>
          <a:prstGeom prst="rect">
            <a:avLst/>
          </a:prstGeom>
        </p:spPr>
      </p:pic>
      <p:pic>
        <p:nvPicPr>
          <p:cNvPr id="44" name="Picture 4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6005" y="2528887"/>
            <a:ext cx="1428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5143500"/>
            <a:ext cx="4848225" cy="4286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0" y="5286375"/>
            <a:ext cx="4829175" cy="27622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66725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4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248400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/>
          </a:solidFill>
          <a:ln w="19050">
            <a:solidFill>
              <a:srgbClr val="10B981">
                <a:alpha val="6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81050" y="2924175"/>
            <a:ext cx="4848225" cy="361950"/>
          </a:xfrm>
          <a:prstGeom prst="roundRect">
            <a:avLst>
              <a:gd name="adj" fmla="val 21052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81050" y="3400425"/>
            <a:ext cx="4848225" cy="361950"/>
          </a:xfrm>
          <a:prstGeom prst="roundRect">
            <a:avLst>
              <a:gd name="adj" fmla="val 21052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81050" y="3876675"/>
            <a:ext cx="4848225" cy="361950"/>
          </a:xfrm>
          <a:prstGeom prst="roundRect">
            <a:avLst>
              <a:gd name="adj" fmla="val 21052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81050" y="4352925"/>
            <a:ext cx="4848225" cy="361950"/>
          </a:xfrm>
          <a:prstGeom prst="roundRect">
            <a:avLst>
              <a:gd name="adj" fmla="val 21052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572250" y="2933700"/>
            <a:ext cx="4829175" cy="361950"/>
          </a:xfrm>
          <a:prstGeom prst="roundRect">
            <a:avLst>
              <a:gd name="adj" fmla="val 21052"/>
            </a:avLst>
          </a:prstGeom>
          <a:solidFill>
            <a:srgbClr val="020617"/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572250" y="3409950"/>
            <a:ext cx="4829175" cy="361950"/>
          </a:xfrm>
          <a:prstGeom prst="roundRect">
            <a:avLst>
              <a:gd name="adj" fmla="val 21052"/>
            </a:avLst>
          </a:prstGeom>
          <a:solidFill>
            <a:srgbClr val="020617"/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572250" y="3886200"/>
            <a:ext cx="4829175" cy="361950"/>
          </a:xfrm>
          <a:prstGeom prst="roundRect">
            <a:avLst>
              <a:gd name="adj" fmla="val 21052"/>
            </a:avLst>
          </a:prstGeom>
          <a:solidFill>
            <a:srgbClr val="020617"/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72250" y="4362450"/>
            <a:ext cx="4829175" cy="361950"/>
          </a:xfrm>
          <a:prstGeom prst="roundRect">
            <a:avLst>
              <a:gd name="adj" fmla="val 21052"/>
            </a:avLst>
          </a:prstGeom>
          <a:solidFill>
            <a:srgbClr val="020617"/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Sub-700ms P95 Latency: The Conversational Threshold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725" y="6238875"/>
            <a:ext cx="702135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Acoustic Science: Eliminating overseas network transit is the only way to beat the 1,000ms conversational barrier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15550" y="6238875"/>
            <a:ext cx="185118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AuraVoice™ Technical Briefing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725" y="466725"/>
            <a:ext cx="3161354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FBBF24"/>
                </a:solidFill>
                <a:latin typeface="Inter"/>
              </a:rPr>
              <a:t>LATENCY BENCHMARKS • USER EXPERIENCE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04 / 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1050" y="1704975"/>
            <a:ext cx="55754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ui-monospace"/>
              </a:rPr>
              <a:t>PUBLIC CLOUD VOICE LATENCY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1050" y="1933575"/>
            <a:ext cx="5575458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sz="4500" b="1" i="0" u="none">
                <a:solidFill>
                  <a:srgbClr val="F87171"/>
                </a:solidFill>
                <a:latin typeface="ui-monospace"/>
              </a:rPr>
              <a:t>1,850ms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1050" y="2581275"/>
            <a:ext cx="5575458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spc="52" b="1" i="0" u="none">
                <a:solidFill>
                  <a:srgbClr val="CBD5E1"/>
                </a:solidFill>
                <a:latin typeface="Inter"/>
              </a:rPr>
              <a:t>TYPICAL CLOUD API ROUND-TRIP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72250" y="1714500"/>
            <a:ext cx="555355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34D399"/>
                </a:solidFill>
                <a:latin typeface="ui-monospace"/>
              </a:rPr>
              <a:t>AURAVOICE ON-PREMISE LATENCY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72250" y="1943100"/>
            <a:ext cx="5553551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sz="4500" b="1" i="0" u="none">
                <a:solidFill>
                  <a:srgbClr val="34D399"/>
                </a:solidFill>
                <a:latin typeface="ui-monospace"/>
              </a:rPr>
              <a:t>&lt;680ms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72250" y="2590800"/>
            <a:ext cx="5553551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spc="52" b="1" i="0" u="none">
                <a:solidFill>
                  <a:srgbClr val="FFFFFF"/>
                </a:solidFill>
                <a:latin typeface="Inter"/>
              </a:rPr>
              <a:t>AURAVOICE P95 LOCAL ROUND-TRIP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5825" y="3028950"/>
            <a:ext cx="18402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SIP Network Ingress to Cloud: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81451" y="3028950"/>
            <a:ext cx="39450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ui-monospace"/>
              </a:rPr>
              <a:t>250ms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5825" y="3505200"/>
            <a:ext cx="154447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Cloud ASR Transcription: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81451" y="3505200"/>
            <a:ext cx="39450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ui-monospace"/>
              </a:rPr>
              <a:t>550ms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5825" y="3981450"/>
            <a:ext cx="18402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Remote LLM Cloud Inference: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81451" y="3981450"/>
            <a:ext cx="39450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ui-monospace"/>
              </a:rPr>
              <a:t>650ms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5825" y="4457700"/>
            <a:ext cx="188404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Remote Cloud TTS Streaming: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81451" y="4457700"/>
            <a:ext cx="39450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ui-monospace"/>
              </a:rPr>
              <a:t>400ms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77025" y="3038475"/>
            <a:ext cx="185118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Local SDC Telephony Ingress: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022210" y="3038475"/>
            <a:ext cx="315604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6EE7B7"/>
                </a:solidFill>
                <a:latin typeface="ui-monospace"/>
              </a:rPr>
              <a:t>25ms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77025" y="3514725"/>
            <a:ext cx="176355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GPU-Accelerated Indic ASR: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953601" y="3514725"/>
            <a:ext cx="39450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6EE7B7"/>
                </a:solidFill>
                <a:latin typeface="ui-monospace"/>
              </a:rPr>
              <a:t>180ms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77025" y="3990975"/>
            <a:ext cx="187309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Local Pinned Model Inference: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953601" y="3990975"/>
            <a:ext cx="39450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6EE7B7"/>
                </a:solidFill>
                <a:latin typeface="ui-monospace"/>
              </a:rPr>
              <a:t>260ms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77025" y="4467225"/>
            <a:ext cx="20702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Local GPU Neural TTS Synthesis: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953601" y="4467225"/>
            <a:ext cx="39450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6EE7B7"/>
                </a:solidFill>
                <a:latin typeface="ui-monospace"/>
              </a:rPr>
              <a:t>215ms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Deep Indic-NLU: Code-Switching &amp; Regional Dialects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647366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Inclusion by Design: Engineered for Bharat citizens who cannot interact with rigid English-first IVR menus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15550" y="6238875"/>
            <a:ext cx="185118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AuraVoice™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69363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FBBF24"/>
                </a:solidFill>
                <a:latin typeface="Inter"/>
              </a:rPr>
              <a:t>NATURAL LANGUAGE COMPREHENSION • INDIC-NLU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05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Hinglish Code-Switching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Seamlessly parses mixed Hindi-English colloquial sentences without phonetic misinterpretation or transcription drops.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Regional Rural Dialects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Fine-tuned on authentic speech corpora across Bundeli, Bagheli, Malwi, Nimadi, and Bhojpuri for rural citizen helplines.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Noise-Resilient Processing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Acoustic models trained specifically on low-bitrate 2G mobile phone calls, outdoor street noise, and speakerphone distortion.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525" y="1714500"/>
            <a:ext cx="171450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Mixed vocabulary tokenization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Contextual intent resolution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9625" y="1714500"/>
            <a:ext cx="133350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1487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Specialized acoustic phonetic weights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487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Regional vocabulary grounding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39150" y="1714500"/>
            <a:ext cx="152400" cy="1333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439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G.711 / AMR compression resilience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439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Dynamic acoustic echo isolation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174206"/>
            <a:ext cx="104775" cy="1143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383756"/>
            <a:ext cx="104775" cy="1143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174206"/>
            <a:ext cx="104775" cy="1143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383756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174206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383756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48400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/>
          </a:solidFill>
          <a:ln w="19050">
            <a:solidFill>
              <a:srgbClr val="06B6D4">
                <a:alpha val="5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81050" y="3193256"/>
            <a:ext cx="484822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81050" y="3879056"/>
            <a:ext cx="484822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81050" y="4564856"/>
            <a:ext cx="484822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72250" y="2986087"/>
            <a:ext cx="482917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06B6D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72250" y="3671887"/>
            <a:ext cx="482917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06B6D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72250" y="4357687"/>
            <a:ext cx="4829175" cy="571500"/>
          </a:xfrm>
          <a:prstGeom prst="roundRect">
            <a:avLst>
              <a:gd name="adj" fmla="val 20000"/>
            </a:avLst>
          </a:prstGeom>
          <a:solidFill>
            <a:srgbClr val="020617"/>
          </a:solidFill>
          <a:ln w="9525">
            <a:solidFill>
              <a:srgbClr val="06B6D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Elastic Concurrency: 5,000+ Air-Gapped Channels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6238875"/>
            <a:ext cx="682418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Surge Tested: Capable of sustaining high-concurrency emergency citizen volume without service degradation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15550" y="6238875"/>
            <a:ext cx="185118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AuraVoice™ Technical Briefing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725" y="466725"/>
            <a:ext cx="259826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Inter"/>
              </a:rPr>
              <a:t>ELASTIC SCALING • CITIZEN SURGES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06 / 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050" y="1704975"/>
            <a:ext cx="55754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ui-monospace"/>
              </a:rPr>
              <a:t>HIGH-CONCURRENCY SURGE ARCHITECTURE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050" y="1933575"/>
            <a:ext cx="5575458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FFFFFF"/>
                </a:solidFill>
                <a:latin typeface="Inter"/>
              </a:rPr>
              <a:t>State Helpline Scale Without Cloud Spikes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1050" y="2390775"/>
            <a:ext cx="4848225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Government helplines (CM Helplines, disaster response, public welfare) experience massive call surges during crisis events. AuraVoice scales elastically without crashing.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72250" y="1714500"/>
            <a:ext cx="555355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ui-monospace"/>
              </a:rPr>
              <a:t>STATE DATA CENTRE DEPLOYMENT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72250" y="1943100"/>
            <a:ext cx="5553551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FFFFFF"/>
                </a:solidFill>
                <a:latin typeface="Inter"/>
              </a:rPr>
              <a:t>Clustered Hardware Footprint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72250" y="2400300"/>
            <a:ext cx="4829175" cy="4333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Optimized to deliver maximum simultaneous voice channels per rack unit inside state-owned data centres.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4875" y="3317081"/>
            <a:ext cx="5290661" cy="152400"/>
          </a:xfrm>
          <a:prstGeom prst="rect">
            <a:avLst/>
          </a:prstGeom>
          <a:noFill/>
        </p:spPr>
        <p:txBody>
          <a:bodyPr wrap="square" lIns="20955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Multi-Node GPU Balancing: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4875" y="4002881"/>
            <a:ext cx="5290661" cy="152400"/>
          </a:xfrm>
          <a:prstGeom prst="rect">
            <a:avLst/>
          </a:prstGeom>
          <a:noFill/>
        </p:spPr>
        <p:txBody>
          <a:bodyPr wrap="square" lIns="19050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Zero Busy Signals: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4875" y="4688681"/>
            <a:ext cx="5290661" cy="152400"/>
          </a:xfrm>
          <a:prstGeom prst="rect">
            <a:avLst/>
          </a:prstGeom>
          <a:noFill/>
        </p:spPr>
        <p:txBody>
          <a:bodyPr wrap="square" lIns="19050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100% On-Premise Resilience: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96075" y="3109912"/>
            <a:ext cx="526875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High Density Per Node: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96075" y="3795712"/>
            <a:ext cx="526875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Automated Failover Pools: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96075" y="4481512"/>
            <a:ext cx="526875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Fixed Channel Economics: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3336131"/>
            <a:ext cx="133350" cy="11430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4021931"/>
            <a:ext cx="114300" cy="1143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75" y="4707731"/>
            <a:ext cx="114300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Sovereign Security: Prompt Firewall &amp; DPDP Consent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717470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Statutory Safety: Protects public agencies and enterprises from data breaches and regulatory non-compliance fines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15550" y="6238875"/>
            <a:ext cx="185118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AuraVoice™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3891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34D399"/>
                </a:solidFill>
                <a:latin typeface="Inter"/>
              </a:rPr>
              <a:t>SECURITY &amp; COMPLIANCE • DATA GOVERNANCE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07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Prompt-Injection Voice Firewall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Real-time phonetic and text analysis blocks acoustic prompt-injection attacks and jailbreaks before audio reaches the core reasoning engine.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Bot-Isolated Scheme RAG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Voice agents query isolated knowledge stores strictly grounded on official government welfare schemes, utility tariffs, and banking policies.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DPDP-Compliant Consent Ledger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Cryptographically records citizen consent artifacts, session timestamps, and audio digests directly into on-premise PostgreSQL 17 ledgers.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575" y="1714500"/>
            <a:ext cx="133350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Blocks social engineering exploits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Real-time anomaly acoustic filters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9150" y="1714500"/>
            <a:ext cx="114300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1487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Zero ungrounded hallucinated answers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487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Strict departmental boundary scoping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39150" y="1714500"/>
            <a:ext cx="152400" cy="1333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439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Satisfies DPDP 2025 Rules 6, 7 &amp; 15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43925" y="33647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Immutable append-only audit trail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174206"/>
            <a:ext cx="104775" cy="1143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383756"/>
            <a:ext cx="104775" cy="1143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174206"/>
            <a:ext cx="104775" cy="1143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383756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174206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383756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1700212"/>
            <a:ext cx="11258550" cy="3876675"/>
          </a:xfrm>
          <a:prstGeom prst="roundRect">
            <a:avLst>
              <a:gd name="adj" fmla="val 3931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AuraVoice™ vs. Genesys Cloud, Amazon Lex &amp; Google CCAI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725" y="6238875"/>
            <a:ext cx="843438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Competitive Superiority: AuraVoice is purpose-built for sovereign state infrastructure where cloud latency and audio leaks are prohibited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15550" y="6238875"/>
            <a:ext cx="185118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AuraVoice™ Technical Briefing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725" y="466725"/>
            <a:ext cx="3689359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FBBF24"/>
                </a:solidFill>
                <a:latin typeface="Inter"/>
              </a:rPr>
              <a:t>COMPETITIVE POSITIONING • MARKET COMPARISON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08 / 10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76250" y="1709737"/>
          <a:ext cx="11239498" cy="3857625"/>
        </p:xfrm>
        <a:graphic>
          <a:graphicData uri="http://schemas.openxmlformats.org/drawingml/2006/table">
            <a:tbl>
              <a:tblPr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2198935"/>
                <a:gridCol w="2344191"/>
                <a:gridCol w="2018853"/>
                <a:gridCol w="1850380"/>
                <a:gridCol w="2827139"/>
              </a:tblGrid>
              <a:tr h="642937"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22D3EE"/>
                          </a:solidFill>
                          <a:latin typeface="Inter"/>
                        </a:rPr>
                        <a:t>Capability Vector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spc="52" b="1" i="0" u="none">
                          <a:solidFill>
                            <a:srgbClr val="FFFFFF"/>
                          </a:solidFill>
                          <a:latin typeface="Inter"/>
                        </a:rPr>
                        <a:t>VedaCLOUD AuraVoice™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1A03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94A3B8"/>
                          </a:solidFill>
                          <a:latin typeface="Inter"/>
                        </a:rPr>
                        <a:t>Genesys Cloud CX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94A3B8"/>
                          </a:solidFill>
                          <a:latin typeface="Inter"/>
                        </a:rPr>
                        <a:t>Amazon Lex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94A3B8"/>
                          </a:solidFill>
                          <a:latin typeface="Inter"/>
                        </a:rPr>
                        <a:t>Google Cloud Contact Center AI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</a:tr>
              <a:tr h="6429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Round-Trip Voice Latency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 Sub-700ms P95 Local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1A0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1,800ms–2,500ms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1,500ms–2,200ms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1,600ms–2,400ms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429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Indic Dialect &amp; Code-Switching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FCD34D"/>
                          </a:solidFill>
                          <a:latin typeface="Inter"/>
                        </a:rPr>
                        <a:t> Hinglish + 6 Regional Dialects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1A0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English / Formal Hindi only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Standard Hindi only</a:t>
                      </a:r>
                    </a:p>
                  </a:txBody>
                  <a:tcPr anchor="ctr" marL="32385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Limited Dialects</a:t>
                      </a:r>
                    </a:p>
                  </a:txBody>
                  <a:tcPr anchor="ctr" marL="32385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429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100% On-Premise SDC Hosting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 Native Air-Gapped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1A0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Public SaaS Only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AWS Cloud Mandatory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Google Cloud Mandatory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429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Telecom Audio Privacy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67E8F9"/>
                          </a:solidFill>
                          <a:latin typeface="Inter"/>
                        </a:rPr>
                        <a:t> Zero Outbound Egress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1A0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Overseas Cloud Transit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AWS Telemetry Ingest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Cloud API Ingest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42940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Pricing Model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Fixed Capacity Packs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51A03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High Per-Minute Surcharges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$0.004/req + Speech Fees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$0.015+/session min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675185" y="1709737"/>
            <a:ext cx="9525" cy="766762"/>
          </a:xfrm>
          <a:prstGeom prst="rect">
            <a:avLst/>
          </a:prstGeom>
          <a:solidFill>
            <a:srgbClr val="F59E0B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09852" y="1709737"/>
            <a:ext cx="9525" cy="766762"/>
          </a:xfrm>
          <a:prstGeom prst="rect">
            <a:avLst/>
          </a:prstGeom>
          <a:solidFill>
            <a:srgbClr val="F59E0B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675185" y="2476500"/>
            <a:ext cx="9525" cy="466725"/>
          </a:xfrm>
          <a:prstGeom prst="rect">
            <a:avLst/>
          </a:prstGeom>
          <a:solidFill>
            <a:srgbClr val="F59E0B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009852" y="2476500"/>
            <a:ext cx="9525" cy="466725"/>
          </a:xfrm>
          <a:prstGeom prst="rect">
            <a:avLst/>
          </a:prstGeom>
          <a:solidFill>
            <a:srgbClr val="F59E0B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75185" y="2943225"/>
            <a:ext cx="9525" cy="657225"/>
          </a:xfrm>
          <a:prstGeom prst="rect">
            <a:avLst/>
          </a:prstGeom>
          <a:solidFill>
            <a:srgbClr val="F59E0B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09852" y="2943225"/>
            <a:ext cx="9525" cy="657225"/>
          </a:xfrm>
          <a:prstGeom prst="rect">
            <a:avLst/>
          </a:prstGeom>
          <a:solidFill>
            <a:srgbClr val="F59E0B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675185" y="3600450"/>
            <a:ext cx="9525" cy="657225"/>
          </a:xfrm>
          <a:prstGeom prst="rect">
            <a:avLst/>
          </a:prstGeom>
          <a:solidFill>
            <a:srgbClr val="F59E0B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09852" y="3600450"/>
            <a:ext cx="9525" cy="657225"/>
          </a:xfrm>
          <a:prstGeom prst="rect">
            <a:avLst/>
          </a:prstGeom>
          <a:solidFill>
            <a:srgbClr val="F59E0B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675185" y="4257675"/>
            <a:ext cx="9525" cy="657225"/>
          </a:xfrm>
          <a:prstGeom prst="rect">
            <a:avLst/>
          </a:prstGeom>
          <a:solidFill>
            <a:srgbClr val="F59E0B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09852" y="4257675"/>
            <a:ext cx="9525" cy="657225"/>
          </a:xfrm>
          <a:prstGeom prst="rect">
            <a:avLst/>
          </a:prstGeom>
          <a:solidFill>
            <a:srgbClr val="F59E0B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675185" y="4914900"/>
            <a:ext cx="9525" cy="652462"/>
          </a:xfrm>
          <a:prstGeom prst="rect">
            <a:avLst/>
          </a:prstGeom>
          <a:solidFill>
            <a:srgbClr val="F59E0B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009852" y="4914900"/>
            <a:ext cx="9525" cy="652462"/>
          </a:xfrm>
          <a:prstGeom prst="rect">
            <a:avLst/>
          </a:prstGeom>
          <a:solidFill>
            <a:srgbClr val="F59E0B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47148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47148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47148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5543550"/>
            <a:ext cx="11258550" cy="571500"/>
          </a:xfrm>
          <a:prstGeom prst="roundRect">
            <a:avLst>
              <a:gd name="adj" fmla="val 20000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66725" y="1390650"/>
            <a:ext cx="3600450" cy="39243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295775" y="1390650"/>
            <a:ext cx="3600450" cy="39243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124825" y="1390650"/>
            <a:ext cx="3600450" cy="39243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561141" y="5705475"/>
            <a:ext cx="1002208" cy="247650"/>
          </a:xfrm>
          <a:prstGeom prst="roundRect">
            <a:avLst>
              <a:gd name="adj" fmla="val 15384"/>
            </a:avLst>
          </a:prstGeom>
          <a:solidFill>
            <a:srgbClr val="022C22"/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High-Impact Sector Use-Cases &amp; TCO Economics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5734050"/>
            <a:ext cx="10417016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CBD5E1"/>
                </a:solidFill>
                <a:latin typeface="Inter"/>
              </a:rPr>
              <a:t>TCO Comparison:</a:t>
            </a:r>
            <a:r>
              <a:rPr sz="1050" b="0" i="0" u="none">
                <a:solidFill>
                  <a:srgbClr val="CBD5E1"/>
                </a:solidFill>
                <a:latin typeface="Inter"/>
              </a:rPr>
              <a:t> Capped SDC cluster capacity packs eliminate per-minute cloud telephony markups, yielding over </a:t>
            </a:r>
            <a:r>
              <a:rPr sz="1050" b="1" i="0" u="none">
                <a:solidFill>
                  <a:srgbClr val="CBD5E1"/>
                </a:solidFill>
                <a:latin typeface="Inter"/>
              </a:rPr>
              <a:t>70% TCO savings</a:t>
            </a:r>
            <a:r>
              <a:rPr sz="1050" b="0" i="0" u="none">
                <a:solidFill>
                  <a:srgbClr val="CBD5E1"/>
                </a:solidFill>
                <a:latin typeface="Inter"/>
              </a:rPr>
              <a:t> at scale.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561141" y="5705475"/>
            <a:ext cx="1002208" cy="247650"/>
          </a:xfrm>
          <a:prstGeom prst="roundRect">
            <a:avLst>
              <a:gd name="adj" fmla="val 15384"/>
            </a:avLst>
          </a:prstGeom>
          <a:solidFill>
            <a:srgbClr val="022C22"/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675441" y="5743575"/>
            <a:ext cx="88964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ui-monospace"/>
              </a:rPr>
              <a:t>Capped OPEX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725" y="6238875"/>
            <a:ext cx="70980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Proven Efficiency: Replaces outsourced call-center human overhead while improving first-contact resolution rates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15550" y="6238875"/>
            <a:ext cx="185118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AuraVoice™ Technical Briefing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725" y="466725"/>
            <a:ext cx="306277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34D399"/>
                </a:solidFill>
                <a:latin typeface="Inter"/>
              </a:rPr>
              <a:t>DEPLOYMENT VALUE • CITIZEN USE-CASES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09 / 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850" y="1628775"/>
            <a:ext cx="35928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FBBF24"/>
                </a:solidFill>
                <a:latin typeface="Inter"/>
              </a:rPr>
              <a:t>PUBLIC CITIZEN SERVICES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" y="18573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State CM Helplines &amp; Grievances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850" y="2200275"/>
            <a:ext cx="3124200" cy="866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Automates high-volume municipal complaint registration, revenue record inquiries, and farmer benefit status in rural dialects without human queue delays.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3900" y="1628775"/>
            <a:ext cx="35928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Inter"/>
              </a:rPr>
              <a:t>BFSI &amp; FINTECH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3900" y="18573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Multilingual Debt Collection &amp; Fraud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3900" y="2200275"/>
            <a:ext cx="3124200" cy="866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Executes automated, highly empathetic conversational loan reminder calls and real-time transaction verification with zero caller biometric leakage.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2950" y="1628775"/>
            <a:ext cx="35928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0A5FA"/>
                </a:solidFill>
                <a:latin typeface="Inter"/>
              </a:rPr>
              <a:t>DISASTER &amp; EMERGENCY SERVICES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62950" y="18573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Rapid Triage &amp; Alert Dispatch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62950" y="2200275"/>
            <a:ext cx="3124200" cy="866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Survives catastrophic weather events and power outages on on-premise local server clusters, triaging emergency distress calls without cloud dependency.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3455193"/>
            <a:ext cx="3124200" cy="3238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3455193"/>
            <a:ext cx="3124200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3455193"/>
            <a:ext cx="3124200" cy="3238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076950"/>
            <a:ext cx="11258550" cy="3143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4321968"/>
            <a:ext cx="11258550" cy="942975"/>
          </a:xfrm>
          <a:prstGeom prst="roundRect">
            <a:avLst>
              <a:gd name="adj" fmla="val 16161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66725" y="2012156"/>
            <a:ext cx="3600450" cy="2005012"/>
          </a:xfrm>
          <a:prstGeom prst="roundRect">
            <a:avLst>
              <a:gd name="adj" fmla="val 7600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F59E0B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295775" y="2012156"/>
            <a:ext cx="3600450" cy="2005012"/>
          </a:xfrm>
          <a:prstGeom prst="roundRect">
            <a:avLst>
              <a:gd name="adj" fmla="val 7600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06B6D4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124825" y="2012156"/>
            <a:ext cx="3600450" cy="2005012"/>
          </a:xfrm>
          <a:prstGeom prst="roundRect">
            <a:avLst>
              <a:gd name="adj" fmla="val 7600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0B981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Turnkey 14-Day Deployment &amp; Telephony Onboarding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725" y="6238875"/>
            <a:ext cx="571785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1" u="none">
                <a:solidFill>
                  <a:srgbClr val="CBD5E1"/>
                </a:solidFill>
                <a:latin typeface="Inter"/>
              </a:rPr>
              <a:t>"Real-time human conversational flow engineered specifically for Bharat citizen helplines."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96450" y="6238875"/>
            <a:ext cx="233314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VedaCLOUD.AI • AuraVoice™ Platform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725" y="466725"/>
            <a:ext cx="331025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FBBF24"/>
                </a:solidFill>
                <a:latin typeface="Inter"/>
              </a:rPr>
              <a:t>TELEPHONY INTEGRATION • FAST ROLLOUT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10 /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06313" y="4602956"/>
            <a:ext cx="2880836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sz="825" b="0" i="0" u="none">
                <a:solidFill>
                  <a:srgbClr val="64748B"/>
                </a:solidFill>
                <a:latin typeface="Inter"/>
              </a:rPr>
              <a:t>GeM Government Fast-Track Procurement Eligible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4560093"/>
            <a:ext cx="6024904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Schedule an Air-Gapped AuraVoice™ Telephony Test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850" y="4864893"/>
            <a:ext cx="6024904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Experience live sub-700ms voice calls in Hinglish and regional dialects: </a:t>
            </a:r>
            <a:r>
              <a:rPr sz="900" b="1" i="0" u="none">
                <a:solidFill>
                  <a:srgbClr val="FBBF24"/>
                </a:solidFill>
                <a:latin typeface="Inter"/>
              </a:rPr>
              <a:t>connect@vedacloud.ai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06313" y="4602956"/>
            <a:ext cx="288083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Inter"/>
              </a:rPr>
              <a:t>DPIIT Recognized Startup • MSME Certified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850" y="2250281"/>
            <a:ext cx="35928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BBF24"/>
                </a:solidFill>
                <a:latin typeface="ui-monospace"/>
              </a:rPr>
              <a:t>DAYS 1 –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" y="2440781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Phase 1: SIP Trunk Ingestion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850" y="2783681"/>
            <a:ext cx="3124200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Connects directly to existing enterprise PBX / SIP trunks (Asterisk, Cisco, Avaya) over mTLS with codec validation.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3900" y="2250281"/>
            <a:ext cx="35928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22D3EE"/>
                </a:solidFill>
                <a:latin typeface="ui-monospace"/>
              </a:rPr>
              <a:t>DAYS 5 – 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3900" y="2440781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Phase 2: RAG Grounding &amp; NLU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3900" y="2783681"/>
            <a:ext cx="3124200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Indexes department welfare schemes, utility rate cards, and FAQ policies into local bot-isolated vector stores.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2950" y="2250281"/>
            <a:ext cx="35928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ui-monospace"/>
              </a:rPr>
              <a:t>DAYS 10 – 14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62950" y="2440781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Phase 3: Live Helpline Cutover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62950" y="2783681"/>
            <a:ext cx="3124200" cy="5572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Live traffic routing across 5,000 concurrent channels with automated DPDP consent recording and 24/7 SLA monitoring.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