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0" Type="http://schemas.openxmlformats.org/officeDocument/2006/relationships/image" Target="../media/image29.png"/><Relationship Id="rId11" Type="http://schemas.openxmlformats.org/officeDocument/2006/relationships/image" Target="../media/image30.png"/><Relationship Id="rId12" Type="http://schemas.openxmlformats.org/officeDocument/2006/relationships/image" Target="../media/image13.png"/><Relationship Id="rId13" Type="http://schemas.openxmlformats.org/officeDocument/2006/relationships/image" Target="../media/image3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3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4657725"/>
            <a:ext cx="11258550" cy="657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591550" y="466725"/>
            <a:ext cx="146685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172700" y="466725"/>
            <a:ext cx="1552575" cy="247650"/>
          </a:xfrm>
          <a:prstGeom prst="roundRect">
            <a:avLst>
              <a:gd name="adj" fmla="val 15384"/>
            </a:avLst>
          </a:prstGeom>
          <a:solidFill>
            <a:srgbClr val="172554"/>
          </a:solidFill>
          <a:ln w="9525">
            <a:solidFill>
              <a:srgbClr val="3B82F6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6725" y="1638300"/>
            <a:ext cx="1172527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60A5FA"/>
                </a:solidFill>
                <a:latin typeface="Inter"/>
              </a:rPr>
              <a:t>DATA CENTER AI CLOUD ORCHESTRATION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1905000"/>
            <a:ext cx="11725275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sz="4500" spc="-112" b="1" i="0" u="none">
                <a:solidFill>
                  <a:srgbClr val="FFFFFF"/>
                </a:solidFill>
                <a:latin typeface="Inter"/>
              </a:rPr>
              <a:t>NEXUS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2628900"/>
            <a:ext cx="11725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CBD5E1"/>
                </a:solidFill>
                <a:latin typeface="Inter"/>
              </a:rPr>
              <a:t>Sovereign AI Cloud Orchestration Platform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162300"/>
            <a:ext cx="7315200" cy="11144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25"/>
              </a:lnSpc>
            </a:pPr>
            <a:r>
              <a:rPr sz="1800" b="0" i="0" u="none">
                <a:solidFill>
                  <a:srgbClr val="93C5FD"/>
                </a:solidFill>
                <a:latin typeface="Inter"/>
              </a:rPr>
              <a:t>"Turn raw bare-metal GPU infrastructure into a branded, high-margin sovereign AI cloud: GPUaaS, MaaS, and Fine-Tuning with built-in FinOps."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29246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Technical &amp; Commercial Briefing •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0" y="6238875"/>
            <a:ext cx="263985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475569"/>
                </a:solidFill>
                <a:latin typeface="Inter"/>
              </a:rPr>
              <a:t>VedaCLOUD.AI Systems Engineering Team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725" y="523875"/>
            <a:ext cx="133350" cy="133350"/>
          </a:xfrm>
          <a:prstGeom prst="round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4375" y="514350"/>
            <a:ext cx="289623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94A3B8"/>
                </a:solidFill>
                <a:latin typeface="Inter"/>
              </a:rPr>
              <a:t>VEDACLOUD.AI • PRODUCT DEEP DIVE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91550" y="466725"/>
            <a:ext cx="1466850" cy="247650"/>
          </a:xfrm>
          <a:prstGeom prst="roundRect">
            <a:avLst>
              <a:gd name="adj" fmla="val 15384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705850" y="504825"/>
            <a:ext cx="14239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CBD5E1"/>
                </a:solidFill>
                <a:latin typeface="Inter"/>
              </a:rPr>
              <a:t>WHITE-LABEL READY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172700" y="466725"/>
            <a:ext cx="1552575" cy="247650"/>
          </a:xfrm>
          <a:prstGeom prst="roundRect">
            <a:avLst>
              <a:gd name="adj" fmla="val 15384"/>
            </a:avLst>
          </a:prstGeom>
          <a:solidFill>
            <a:srgbClr val="172554"/>
          </a:solidFill>
          <a:ln w="9525">
            <a:solidFill>
              <a:srgbClr val="3B82F6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287000" y="504825"/>
            <a:ext cx="1522571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93C5FD"/>
                </a:solidFill>
                <a:latin typeface="Inter"/>
              </a:rPr>
              <a:t>GPUaaS · MaaS · FTaaS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6220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7434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58050" y="4953000"/>
            <a:ext cx="9525" cy="304800"/>
          </a:xfrm>
          <a:prstGeom prst="round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725" y="4895850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TARGET AUDIENCE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725" y="5086350"/>
            <a:ext cx="18292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Data Centers &amp; SDCs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76525" y="4895850"/>
            <a:ext cx="202644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CORE MODULES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76525" y="5086350"/>
            <a:ext cx="202644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FFFFFF"/>
                </a:solidFill>
                <a:latin typeface="Inter"/>
              </a:rPr>
              <a:t>GPUaaS • MaaS • FTaaS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57775" y="4895850"/>
            <a:ext cx="217979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BRANDING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57775" y="5086350"/>
            <a:ext cx="217979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CBD5E1"/>
                </a:solidFill>
                <a:latin typeface="Inter"/>
              </a:rPr>
              <a:t>100% White-Label Portal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72375" y="4895850"/>
            <a:ext cx="18292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Inter"/>
              </a:rPr>
              <a:t>ECONOMICS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72375" y="5086350"/>
            <a:ext cx="18292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4D399"/>
                </a:solidFill>
                <a:latin typeface="Inter"/>
              </a:rPr>
              <a:t>70%+ Gross Margins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5257800"/>
            <a:ext cx="4848225" cy="31432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0" y="5248275"/>
            <a:ext cx="4829175" cy="31432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EF444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90000"/>
            </a:srgbClr>
          </a:solidFill>
          <a:ln w="19050">
            <a:solidFill>
              <a:srgbClr val="3B82F6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Commoditization vs. AI Margins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" y="6238875"/>
            <a:ext cx="661606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Data Center Reality: Infrastructure operators must capture the software layer to protect long-term margins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66725"/>
            <a:ext cx="375508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F87171"/>
                </a:solidFill>
                <a:latin typeface="Inter"/>
              </a:rPr>
              <a:t>THE DATA CENTER DILEMMA • MARKET BOTTLENECK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02 /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F87171"/>
                </a:solidFill>
                <a:latin typeface="Inter"/>
              </a:rPr>
              <a:t>THE COMMODITY TRAP (WITHOUT NEXUS)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60A5FA"/>
                </a:solidFill>
                <a:latin typeface="Inter"/>
              </a:rPr>
              <a:t>THE NEXUS TRANSFORMATION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20097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Passive Landlord Margins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23145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Data centers rent raw floor space and power at low margins ($2–$3/hr/GPU) while hyperscalers capture 80%+ software margins.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8860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Idle Capacity &amp; Capex Burden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31908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GPU hardware sits unmonetized between large enterprise batch jobs without automated multi-tenant slicing.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3762375"/>
            <a:ext cx="537829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Lost Customer Ownership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" y="4067175"/>
            <a:ext cx="46767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Brokers (RunPod, Lambda) disintermediate the data center, retaining client relationships and token pricing power.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43700" y="20193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1. 100% White-Labeled AI Cloud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3700" y="23241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Launch your own branded GPUaaS, MaaS, and FTaaS portal under your custom domain and pricing.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3700" y="28956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2. Multi-Tenant Slicing &amp; Schedulers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3700" y="32004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Dynamic MIG slicing and fair-queue schedulers maximize GPU utilization from single cards to full clusters.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43700" y="3771900"/>
            <a:ext cx="5356383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3. Direct Enterprise Relationships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3700" y="4076700"/>
            <a:ext cx="465772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Retain 100% client ownership, contracts, and billing margins across BFSI, tech, and public sector accounts.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3B82F6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NEXUS Core Architecture: Three Sovereign Pillars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591502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One Unified Engine: Bare-metal clusters orchestrated into turnkey sovereign AI services in days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279115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PLATFORM ARCHITECTURE • 3 PILLARS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03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124075"/>
            <a:ext cx="631038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0A5FA"/>
                </a:solidFill>
                <a:latin typeface="ui-monospace"/>
              </a:rPr>
              <a:t>PILLAR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145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 i="0" u="none">
                <a:solidFill>
                  <a:srgbClr val="FFFFFF"/>
                </a:solidFill>
                <a:latin typeface="Inter"/>
              </a:rPr>
              <a:t>GPU-as-a-Service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26574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Automated multi-tenant virtualization, MIG slicing, hardware health telemetry, and fair-queue scheduling for physical NVIDIA GPU clusters.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533900" y="2124075"/>
            <a:ext cx="631038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PILLAR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3900" y="23145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 i="0" u="none">
                <a:solidFill>
                  <a:srgbClr val="FFFFFF"/>
                </a:solidFill>
                <a:latin typeface="Inter"/>
              </a:rPr>
              <a:t>Model-as-a-Service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33900" y="26574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Instant drop-in OpenAI-compatible API gateway serving open-weight LLMs with streaming token routing and persistent VRAM memory pinning.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362950" y="2124075"/>
            <a:ext cx="631038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PILLAR 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62950" y="23145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1" i="0" u="none">
                <a:solidFill>
                  <a:srgbClr val="FFFFFF"/>
                </a:solidFill>
                <a:latin typeface="Inter"/>
              </a:rPr>
              <a:t>Fine-Tuning-as-a-Service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2950" y="26574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End-to-end distributed LoRA and QLoRA pipelines allowing enterprise customers to train custom domain models without data leaving the DC.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14500"/>
            <a:ext cx="15240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85825" y="34218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MIG &amp; time-shared slicing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5825" y="36314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Automated node failover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0575" y="1714500"/>
            <a:ext cx="1714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714875" y="34218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OpenAI schema compatibility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14875" y="363140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Streaming token circuit breakers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8543925" y="363855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LoRA / QLoRA distributed runs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43925" y="384810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Dataset &amp; checkpoint manager</a:t>
            </a:r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44090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65045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440906"/>
            <a:ext cx="104775" cy="11430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650456"/>
            <a:ext cx="104775" cy="1143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657600"/>
            <a:ext cx="104775" cy="114300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867150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GPUaaS: Bare-Metal Virtualization &amp; Slicing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404735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Hardware Efficiency: Maximize revenue per GPU hour by packing multiple workloads without performance degradation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470284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PILLAR 1 DEEP DIVE • COMPUTE VIRTUALIZATION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04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Dynamic MIG &amp; Time-Sharing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Slices high-end GPUs (H100, A100, L4, RTX 6000) into isolated hardware instances with dedicated memory and compute bandwidth.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Cluster Telemetry &amp; Failover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Live daemon monitoring GPU temperatures, power draw, PCIe bandwidth, and VRAM residency with automated workload re-routing.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Fair-Queue Scheduling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A transparent, fair-share queue in front of every model ensuring high concurrency without latency spikes or starving jobs.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50" y="1714500"/>
            <a:ext cx="15240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Hard multi-tenant hardware partitioning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Prevents noisy-neighbor interference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Zero-downtime node evacuation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Automatic thermal throttling alerts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Visible queue place for clients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Priority preemption for enterprise SLAs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40280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40280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40280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06B6D4">
                <a:alpha val="5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81050" y="3193256"/>
            <a:ext cx="484822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1050" y="4031456"/>
            <a:ext cx="484822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72250" y="2986087"/>
            <a:ext cx="482917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72250" y="3824287"/>
            <a:ext cx="4829175" cy="723900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9525">
            <a:solidFill>
              <a:srgbClr val="06B6D4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MaaS: Drop-in OpenAI-Compatible API Gateway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713089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Zero Friction: Regional data centers can offer hosted open-weight models at 1/5th the cost of proprietary cloud APIs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47456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Inter"/>
              </a:rPr>
              <a:t>PILLAR 2 DEEP DIVE • MODEL SERVING GATEWAY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05 / 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ui-monospace"/>
              </a:rPr>
              <a:t>UNIVERSAL COMPATIBILITY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1050" y="1933575"/>
            <a:ext cx="5575458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Zero-Code Client Migration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2390775"/>
            <a:ext cx="4848225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Clients change only one line of code (`baseURL = https://dc-ai-cloud.com/v1`). Any app built for OpenAI, LangChain, or LlamaIndex works instantly.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22D3EE"/>
                </a:solidFill>
                <a:latin typeface="ui-monospace"/>
              </a:rPr>
              <a:t>HIGH-PERFORMANCE RUNTIME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72250" y="1943100"/>
            <a:ext cx="5553551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Streaming Token Routing &amp; Schedulers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2250" y="2400300"/>
            <a:ext cx="4829175" cy="4333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Integrated with high-throughput inference backends (vLLM, Ollama, llama.cpp) utilizing PagedAttention and continuous batching.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4875" y="3317081"/>
            <a:ext cx="5290661" cy="152400"/>
          </a:xfrm>
          <a:prstGeom prst="rect">
            <a:avLst/>
          </a:prstGeom>
          <a:noFill/>
        </p:spPr>
        <p:txBody>
          <a:bodyPr wrap="square" lIns="180975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100% Schema Parity: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4875" y="4155281"/>
            <a:ext cx="5290661" cy="152400"/>
          </a:xfrm>
          <a:prstGeom prst="rect">
            <a:avLst/>
          </a:prstGeom>
          <a:noFill/>
        </p:spPr>
        <p:txBody>
          <a:bodyPr wrap="square" lIns="180975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Logical Model Abstraction: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96075" y="3109912"/>
            <a:ext cx="5268753" cy="152400"/>
          </a:xfrm>
          <a:prstGeom prst="rect">
            <a:avLst/>
          </a:prstGeom>
          <a:noFill/>
        </p:spPr>
        <p:txBody>
          <a:bodyPr wrap="square" lIns="180975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SLA Response Budgets: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96075" y="3948112"/>
            <a:ext cx="5268753" cy="152400"/>
          </a:xfrm>
          <a:prstGeom prst="rect">
            <a:avLst/>
          </a:prstGeom>
          <a:noFill/>
        </p:spPr>
        <p:txBody>
          <a:bodyPr wrap="square" lIns="20955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FFFFFF"/>
                </a:solidFill>
                <a:latin typeface="Inter"/>
              </a:rPr>
              <a:t>Persistent VRAM Residency: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3336131"/>
            <a:ext cx="104775" cy="1143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4174331"/>
            <a:ext cx="104775" cy="1143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075" y="3128962"/>
            <a:ext cx="104775" cy="1143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075" y="3967162"/>
            <a:ext cx="133350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FTaaS: Distributed LoRA &amp; QLoRA Pipelines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4298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Sovereign Customization: Enterprises fine-tune proprietary LLMs entirely inside regional DC boundaries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45265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Inter"/>
              </a:rPr>
              <a:t>PILLAR 3 DEEP DIVE • CUSTOM MODEL TRAINING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06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Automated Dataset Curation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Built-in validation pipelines convert raw enterprise documents, JSONL conversations, and SQL queries into tokenized training splits.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Distributed Parameter-Efficient Runs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Executes multi-GPU LoRA and 4-bit QLoRA distributed runs, drastically reducing compute hours and memory requirements.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Checkpoint &amp; Adapter Manager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Version control for model weights. Deploy newly trained adapters directly into the MaaS gateway with one-click rollback.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1714500"/>
            <a:ext cx="114300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Automated deduplication &amp; PII scrubbing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Token length optimization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DeepSpeed ZeRO-3 / FSDP integration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Real-time training loss &amp; GPU power telemetry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58200" y="1714500"/>
            <a:ext cx="11430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One-click hot-swap into live inference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Automatic evaluation against benchmark suites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40280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40280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174206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402806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5286375"/>
            <a:ext cx="3124200" cy="3619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5286375"/>
            <a:ext cx="3124200" cy="3619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5286375"/>
            <a:ext cx="3124200" cy="3619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29577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24825" y="1390650"/>
            <a:ext cx="3600450" cy="4495800"/>
          </a:xfrm>
          <a:prstGeom prst="roundRect">
            <a:avLst>
              <a:gd name="adj" fmla="val 4232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FinOps Control Tower: Metering, Quotas &amp; White-Labeling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6238875"/>
            <a:ext cx="693372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Control Tower: Provides operators complete visibility into capacity utilization, tenant revenue, and cluster health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66725"/>
            <a:ext cx="304086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FINOPS &amp; GOVERNANCE • REVENUE ENGINE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07 / 10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1628775"/>
            <a:ext cx="304800" cy="3048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48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Granular Per-Request Metering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Captures exact prompt tokens, completion tokens, model execution latency, and GPU-seconds consumed per API call.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3900" y="1628775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53390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RPM/TPM Quotas &amp; Spend Caps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2390775"/>
            <a:ext cx="3124200" cy="6500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Set hard daily and monthly spend caps per tenant. Throttles or pauses accounts automatically to prevent runaway inference bills.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950" y="1628775"/>
            <a:ext cx="304800" cy="304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362950" y="2047875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100% White-Label Portal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2950" y="2390775"/>
            <a:ext cx="3124200" cy="866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CBD5E1"/>
                </a:solidFill>
                <a:latin typeface="Inter"/>
              </a:rPr>
              <a:t>Data centers customize custom domain (`cloud.yourdatacenter.com`), logos, brand palettes, and billing currency without mentioning VedaCLOUD.</a:t>
            </a: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62" y="1714500"/>
            <a:ext cx="104775" cy="13335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8582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Combined token + compute time pricing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Zero opaque blended cloud invoices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625" y="1714500"/>
            <a:ext cx="13335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714875" y="31551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Multi-tier rate limiting (RPM / TPM)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14875" y="3383756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Pre-paid and post-paid billing modes</a:t>
            </a:r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8675" y="1714500"/>
            <a:ext cx="133350" cy="1333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543925" y="337185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Multi-organization RBAC &amp; SSO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43925" y="3600450"/>
            <a:ext cx="3384708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Data center keeps 100% client relationship</a:t>
            </a:r>
          </a:p>
        </p:txBody>
      </p:sp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174206"/>
            <a:ext cx="104775" cy="1143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4850" y="3402806"/>
            <a:ext cx="104775" cy="114300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174206"/>
            <a:ext cx="104775" cy="1143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33900" y="3402806"/>
            <a:ext cx="104775" cy="1143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390900"/>
            <a:ext cx="104775" cy="1143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62950" y="3619500"/>
            <a:ext cx="104775" cy="1143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2195512"/>
            <a:ext cx="11258550" cy="2886075"/>
          </a:xfrm>
          <a:prstGeom prst="roundRect">
            <a:avLst>
              <a:gd name="adj" fmla="val 5280"/>
            </a:avLst>
          </a:prstGeom>
          <a:solidFill>
            <a:srgbClr val="0F172A">
              <a:alpha val="6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NEXUS vs. AWS Bedrock, CoreWeave &amp; RunPod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725" y="6238875"/>
            <a:ext cx="750331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Strategic Position: NEXUS allows regional operators to compete directly with hyperscalers under their own sovereign flag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725" y="466725"/>
            <a:ext cx="3689359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0A5FA"/>
                </a:solidFill>
                <a:latin typeface="Inter"/>
              </a:rPr>
              <a:t>COMPETITIVE POSITIONING • MARKET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08 / 10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6250" y="2205037"/>
          <a:ext cx="11239498" cy="2867025"/>
        </p:xfrm>
        <a:graphic>
          <a:graphicData uri="http://schemas.openxmlformats.org/drawingml/2006/table">
            <a:tbl>
              <a:tblPr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211437"/>
                <a:gridCol w="2426493"/>
                <a:gridCol w="1957685"/>
                <a:gridCol w="2327225"/>
                <a:gridCol w="2316658"/>
              </a:tblGrid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22D3EE"/>
                          </a:solidFill>
                          <a:latin typeface="Inter"/>
                        </a:rPr>
                        <a:t>Dimension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spc="52" b="1" i="0" u="none">
                          <a:solidFill>
                            <a:srgbClr val="FFFFFF"/>
                          </a:solidFill>
                          <a:latin typeface="Inter"/>
                        </a:rPr>
                        <a:t>VedaCLOUD NEXUS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72554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AWS Bedrock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CoreWeave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spc="52" b="1" i="0" u="none">
                          <a:solidFill>
                            <a:srgbClr val="94A3B8"/>
                          </a:solidFill>
                          <a:latin typeface="Inter"/>
                        </a:rPr>
                        <a:t>RunPod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20617"/>
                    </a:solidFill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White-Label Deployment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100% DC Brand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725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Proprietary AWS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Proprietary CoreWeave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RunPod Brand Only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Customer Relationship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DC Owns Client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725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AWS Owns Client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CoreWeave Owns Client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Broker Disintermediates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Software Services Layer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GPUaaS + MaaS + FTaaS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725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CBD5E1"/>
                          </a:solidFill>
                          <a:latin typeface="Inter"/>
                        </a:rPr>
                        <a:t>Hosted APIs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Kubernetes Compute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Bare-Metal Pods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37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Data Sovereignty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✓ </a:t>
                      </a:r>
                      <a:r>
                        <a:rPr sz="1050" b="1" i="0" u="none">
                          <a:solidFill>
                            <a:srgbClr val="67E8F9"/>
                          </a:solidFill>
                          <a:latin typeface="Inter"/>
                        </a:rPr>
                        <a:t> 100% On-Premise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725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87171"/>
                          </a:solidFill>
                          <a:latin typeface="Inter"/>
                        </a:rPr>
                        <a:t>✕ </a:t>
                      </a:r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 Public Hyperscaler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US Cloud Hosted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Decentralized / Public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77840"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FFFFFF"/>
                          </a:solidFill>
                          <a:latin typeface="Inter"/>
                        </a:rPr>
                        <a:t>Operator Gross Margins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i="0" u="none">
                          <a:solidFill>
                            <a:srgbClr val="34D399"/>
                          </a:solidFill>
                          <a:latin typeface="Inter"/>
                        </a:rPr>
                        <a:t>70%+ Retained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72554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0% (Landlord only)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64748B"/>
                          </a:solidFill>
                          <a:latin typeface="Inter"/>
                        </a:rPr>
                        <a:t>0% (Competitor)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94A3B8"/>
                          </a:solidFill>
                          <a:latin typeface="Inter"/>
                        </a:rPr>
                        <a:t>Commodity Space Rent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687687" y="2205037"/>
            <a:ext cx="9525" cy="538162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104655" y="2205037"/>
            <a:ext cx="9525" cy="538162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687687" y="2743200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104655" y="2743200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87687" y="3209925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104655" y="3209925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687687" y="3676650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104655" y="3676650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87687" y="4143375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104655" y="4143375"/>
            <a:ext cx="9525" cy="466725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687687" y="4610100"/>
            <a:ext cx="9525" cy="461962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104655" y="4610100"/>
            <a:ext cx="9525" cy="461962"/>
          </a:xfrm>
          <a:prstGeom prst="rect">
            <a:avLst/>
          </a:prstGeom>
          <a:solidFill>
            <a:srgbClr val="3B82F6">
              <a:alpha val="3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66725" y="6115050"/>
            <a:ext cx="11258550" cy="2762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6725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>
              <a:alpha val="40000"/>
            </a:srgbClr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48400" y="1390650"/>
            <a:ext cx="5476875" cy="4495800"/>
          </a:xfrm>
          <a:prstGeom prst="roundRect">
            <a:avLst>
              <a:gd name="adj" fmla="val 3389"/>
            </a:avLst>
          </a:prstGeom>
          <a:solidFill>
            <a:srgbClr val="0F172A"/>
          </a:solidFill>
          <a:ln w="19050">
            <a:solidFill>
              <a:srgbClr val="10B981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81050" y="3052762"/>
            <a:ext cx="4848225" cy="438150"/>
          </a:xfrm>
          <a:prstGeom prst="roundRect">
            <a:avLst>
              <a:gd name="adj" fmla="val 2608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81050" y="3643312"/>
            <a:ext cx="4848225" cy="438150"/>
          </a:xfrm>
          <a:prstGeom prst="roundRect">
            <a:avLst>
              <a:gd name="adj" fmla="val 2608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1050" y="4233862"/>
            <a:ext cx="4848225" cy="438150"/>
          </a:xfrm>
          <a:prstGeom prst="roundRect">
            <a:avLst>
              <a:gd name="adj" fmla="val 26086"/>
            </a:avLst>
          </a:prstGeom>
          <a:solidFill>
            <a:srgbClr val="020617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72250" y="3062287"/>
            <a:ext cx="4829175" cy="438150"/>
          </a:xfrm>
          <a:prstGeom prst="roundRect">
            <a:avLst>
              <a:gd name="adj" fmla="val 26086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72250" y="3652837"/>
            <a:ext cx="4829175" cy="438150"/>
          </a:xfrm>
          <a:prstGeom prst="roundRect">
            <a:avLst>
              <a:gd name="adj" fmla="val 26086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72250" y="4243387"/>
            <a:ext cx="4829175" cy="438150"/>
          </a:xfrm>
          <a:prstGeom prst="roundRect">
            <a:avLst>
              <a:gd name="adj" fmla="val 26086"/>
            </a:avLst>
          </a:prstGeom>
          <a:solidFill>
            <a:srgbClr val="020617"/>
          </a:solidFill>
          <a:ln w="9525">
            <a:solidFill>
              <a:srgbClr val="10B981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Commercial Impact: 70%+ Gross Margin AI Services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6238875"/>
            <a:ext cx="566308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Value Creation: NEXUS multiplies the revenue yield of installed GPU infrastructure by 3x–4x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4625" y="6238875"/>
            <a:ext cx="1599247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NEXUS Technical Briefing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725" y="466725"/>
            <a:ext cx="310658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Inter"/>
              </a:rPr>
              <a:t>BUSINESS IMPACT • OPERATOR ECONOMICS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09 / 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050" y="1704975"/>
            <a:ext cx="557545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64748B"/>
                </a:solidFill>
                <a:latin typeface="ui-monospace"/>
              </a:rPr>
              <a:t>TRADITIONAL REVENUE 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050" y="1933575"/>
            <a:ext cx="5575458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CBD5E1"/>
                </a:solidFill>
                <a:latin typeface="Inter"/>
              </a:rPr>
              <a:t>Raw GPU Colocation (Power &amp; Pipe)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2390775"/>
            <a:ext cx="4848225" cy="4333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94A3B8"/>
                </a:solidFill>
                <a:latin typeface="Inter"/>
              </a:rPr>
              <a:t>Renting raw servers or selling wholesale capacity to third-party brokers yields commodity returns.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2250" y="1714500"/>
            <a:ext cx="5553551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45" b="1" i="0" u="none">
                <a:solidFill>
                  <a:srgbClr val="34D399"/>
                </a:solidFill>
                <a:latin typeface="ui-monospace"/>
              </a:rPr>
              <a:t>NEXUS REVENUE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72250" y="1943100"/>
            <a:ext cx="5553551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800" b="1" i="0" u="none">
                <a:solidFill>
                  <a:srgbClr val="FFFFFF"/>
                </a:solidFill>
                <a:latin typeface="Inter"/>
              </a:rPr>
              <a:t>Branded Sovereign AI Cloud Services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72250" y="2400300"/>
            <a:ext cx="4829175" cy="4333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06"/>
              </a:lnSpc>
            </a:pPr>
            <a:r>
              <a:rPr sz="1050" b="0" i="0" u="none">
                <a:solidFill>
                  <a:srgbClr val="E2E8F0"/>
                </a:solidFill>
                <a:latin typeface="Inter"/>
              </a:rPr>
              <a:t>Monetizing GPU capacity via API tokens, multi-tenant slicing, and enterprise fine-tuning contracts.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4875" y="3195637"/>
            <a:ext cx="16321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Average Hardware Rental: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84823" y="3176587"/>
            <a:ext cx="220872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CBD5E1"/>
                </a:solidFill>
                <a:latin typeface="ui-monospace"/>
              </a:rPr>
              <a:t>$2.00 – $2.50 / GPU / hr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4875" y="3786187"/>
            <a:ext cx="145684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Operator Gross Margin: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85121" y="3767137"/>
            <a:ext cx="82837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F87171"/>
                </a:solidFill>
                <a:latin typeface="ui-monospace"/>
              </a:rPr>
              <a:t>15% – 25%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4875" y="4376737"/>
            <a:ext cx="101869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Client Retention: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24882" y="4357687"/>
            <a:ext cx="1932652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94A3B8"/>
                </a:solidFill>
                <a:latin typeface="ui-monospace"/>
              </a:rPr>
              <a:t>Low (Commodity Churn)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96075" y="3205162"/>
            <a:ext cx="139112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Blended Service Yield: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76654" y="3186112"/>
            <a:ext cx="322108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34D399"/>
                </a:solidFill>
                <a:latin typeface="ui-monospace"/>
              </a:rPr>
              <a:t>$6.00 – $9.50 / GPU / hr equivalent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96075" y="3795712"/>
            <a:ext cx="145684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Operator Gross Margin: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57271" y="3776662"/>
            <a:ext cx="828377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34D399"/>
                </a:solidFill>
                <a:latin typeface="ui-monospace"/>
              </a:rPr>
              <a:t>70% – 80%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96075" y="4386262"/>
            <a:ext cx="101869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Client Retention: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76853" y="4367212"/>
            <a:ext cx="2760858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1" i="0" u="none">
                <a:solidFill>
                  <a:srgbClr val="67E8F9"/>
                </a:solidFill>
                <a:latin typeface="ui-monospace"/>
              </a:rPr>
              <a:t>High (Sticky API Integrations)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0617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3495675"/>
            <a:ext cx="3124200" cy="3238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900" y="3495675"/>
            <a:ext cx="3124200" cy="32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950" y="3495675"/>
            <a:ext cx="3124200" cy="3238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66725" y="6076950"/>
            <a:ext cx="11258550" cy="314325"/>
          </a:xfrm>
          <a:prstGeom prst="roundRect">
            <a:avLst/>
          </a:prstGeom>
          <a:noFill/>
          <a:ln w="9525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6725" y="4362450"/>
            <a:ext cx="11258550" cy="942975"/>
          </a:xfrm>
          <a:prstGeom prst="roundRect">
            <a:avLst>
              <a:gd name="adj" fmla="val 16161"/>
            </a:avLst>
          </a:prstGeom>
          <a:solidFill>
            <a:srgbClr val="0F172A"/>
          </a:solidFill>
          <a:ln w="9525">
            <a:solidFill>
              <a:srgbClr val="1E29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66725" y="1971675"/>
            <a:ext cx="3600450" cy="2085975"/>
          </a:xfrm>
          <a:prstGeom prst="roundRect">
            <a:avLst>
              <a:gd name="adj" fmla="val 7305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3B82F6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295775" y="1971675"/>
            <a:ext cx="3600450" cy="2085975"/>
          </a:xfrm>
          <a:prstGeom prst="roundRect">
            <a:avLst>
              <a:gd name="adj" fmla="val 7305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06B6D4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124825" y="1971675"/>
            <a:ext cx="3600450" cy="2085975"/>
          </a:xfrm>
          <a:prstGeom prst="roundRect">
            <a:avLst>
              <a:gd name="adj" fmla="val 7305"/>
            </a:avLst>
          </a:prstGeom>
          <a:solidFill>
            <a:srgbClr val="0F172A">
              <a:alpha val="80000"/>
            </a:srgbClr>
          </a:solidFill>
          <a:ln w="9525">
            <a:solidFill>
              <a:srgbClr val="10B981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725" y="657225"/>
            <a:ext cx="11725275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700" spc="-68" b="1" i="0" u="none">
                <a:solidFill>
                  <a:srgbClr val="FFFFFF"/>
                </a:solidFill>
                <a:latin typeface="Inter"/>
              </a:rPr>
              <a:t>Turnkey 14-Day Deployment &amp; Next Steps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725" y="6238875"/>
            <a:ext cx="533447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1" u="none">
                <a:solidFill>
                  <a:srgbClr val="CBD5E1"/>
                </a:solidFill>
                <a:latin typeface="Inter"/>
              </a:rPr>
              <a:t>"Empowering data centers to own their AI cloud, their margins, and their customers."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01150" y="6238875"/>
            <a:ext cx="2902743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Inter"/>
              </a:rPr>
              <a:t>VedaCLOUD.AI • NEXUS Orchestration 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725" y="466725"/>
            <a:ext cx="3220402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spc="90" b="1" i="0" u="none">
                <a:solidFill>
                  <a:srgbClr val="60A5FA"/>
                </a:solidFill>
                <a:latin typeface="Inter"/>
              </a:rPr>
              <a:t>DEPLOYMENT LIFECYCLE • FAST ROLLOUT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45006" y="466725"/>
            <a:ext cx="552308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64748B"/>
                </a:solidFill>
                <a:latin typeface="ui-monospace"/>
              </a:rPr>
              <a:t>10 / 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06313" y="4643437"/>
            <a:ext cx="2880836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sz="825" b="0" i="0" u="none">
                <a:solidFill>
                  <a:srgbClr val="64748B"/>
                </a:solidFill>
                <a:latin typeface="Inter"/>
              </a:rPr>
              <a:t>Fast-Track GeM Government Procurement Eligible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" y="4600575"/>
            <a:ext cx="662736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Schedule an On-Premise NEXUS Test Lab Evaluation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" y="4905375"/>
            <a:ext cx="6627361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0" i="0" u="none">
                <a:solidFill>
                  <a:srgbClr val="94A3B8"/>
                </a:solidFill>
                <a:latin typeface="Inter"/>
              </a:rPr>
              <a:t>Transform your idle GPU nodes into an active white-labeled AI cloud pilot in days: </a:t>
            </a:r>
            <a:r>
              <a:rPr sz="900" b="1" i="0" u="none">
                <a:solidFill>
                  <a:srgbClr val="60A5FA"/>
                </a:solidFill>
                <a:latin typeface="Inter"/>
              </a:rPr>
              <a:t>connect@vedacloud.ai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06313" y="4643437"/>
            <a:ext cx="2880836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Inter"/>
              </a:rPr>
              <a:t>DPIIT Recognized Startup • MSME Certified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" y="2209800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60A5FA"/>
                </a:solidFill>
                <a:latin typeface="ui-monospace"/>
              </a:rPr>
              <a:t>DAYS 1 –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" y="2400300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Phase 1: Cluster Provisioning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50" y="2743200"/>
            <a:ext cx="3124200" cy="5572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One-step setup script configures NVIDIA drivers, container toolkits, Redis, and PostgreSQL 17 on target nodes.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3900" y="2209800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22D3EE"/>
                </a:solidFill>
                <a:latin typeface="ui-monospace"/>
              </a:rPr>
              <a:t>DAYS 4 – 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3900" y="2400300"/>
            <a:ext cx="359283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Phase 2: Gateway &amp; White-Labeling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3900" y="2743200"/>
            <a:ext cx="31242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Binds customer domain, custom logos, SSL certificates, and logical model routing graphs (Ollama, vLLM).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2950" y="2209800"/>
            <a:ext cx="359283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sz="900" b="1" i="0" u="none">
                <a:solidFill>
                  <a:srgbClr val="34D399"/>
                </a:solidFill>
                <a:latin typeface="ui-monospace"/>
              </a:rPr>
              <a:t>DAYS 9 – 14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2950" y="2400300"/>
            <a:ext cx="328041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350" b="1" i="0" u="none">
                <a:solidFill>
                  <a:srgbClr val="FFFFFF"/>
                </a:solidFill>
                <a:latin typeface="Inter"/>
              </a:rPr>
              <a:t>Phase 3: FinOps &amp; Commercial Go-Live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62950" y="3009900"/>
            <a:ext cx="31242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00" b="0" i="0" u="none">
                <a:solidFill>
                  <a:srgbClr val="CBD5E1"/>
                </a:solidFill>
                <a:latin typeface="Inter"/>
              </a:rPr>
              <a:t>Configures per-token billing rates, tenant quotas, pre-paid payment gateways, and enterprise support monitoring.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