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18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Relationship Id="rId11" Type="http://schemas.openxmlformats.org/officeDocument/2006/relationships/image" Target="../media/image39.png"/><Relationship Id="rId12" Type="http://schemas.openxmlformats.org/officeDocument/2006/relationships/image" Target="../media/image40.png"/><Relationship Id="rId13" Type="http://schemas.openxmlformats.org/officeDocument/2006/relationships/image" Target="../media/image4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17.png"/><Relationship Id="rId6" Type="http://schemas.openxmlformats.org/officeDocument/2006/relationships/image" Target="../media/image16.png"/><Relationship Id="rId7" Type="http://schemas.openxmlformats.org/officeDocument/2006/relationships/image" Target="../media/image18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0" Type="http://schemas.openxmlformats.org/officeDocument/2006/relationships/image" Target="../media/image47.png"/><Relationship Id="rId11" Type="http://schemas.openxmlformats.org/officeDocument/2006/relationships/image" Target="../media/image48.png"/><Relationship Id="rId12" Type="http://schemas.openxmlformats.org/officeDocument/2006/relationships/image" Target="../media/image40.png"/><Relationship Id="rId13" Type="http://schemas.openxmlformats.org/officeDocument/2006/relationships/image" Target="../media/image2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66725" y="6076950"/>
            <a:ext cx="11258550" cy="3143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66725" y="4657725"/>
            <a:ext cx="11258550" cy="657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220075" y="466725"/>
            <a:ext cx="1609725" cy="247650"/>
          </a:xfrm>
          <a:prstGeom prst="roundRect">
            <a:avLst>
              <a:gd name="adj" fmla="val 15384"/>
            </a:avLst>
          </a:prstGeom>
          <a:solidFill>
            <a:srgbClr val="0F172A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944100" y="466725"/>
            <a:ext cx="1781175" cy="247650"/>
          </a:xfrm>
          <a:prstGeom prst="roundRect">
            <a:avLst>
              <a:gd name="adj" fmla="val 15384"/>
            </a:avLst>
          </a:prstGeom>
          <a:solidFill>
            <a:srgbClr val="083344"/>
          </a:solidFill>
          <a:ln w="9525">
            <a:solidFill>
              <a:srgbClr val="06B6D4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66725" y="1638300"/>
            <a:ext cx="11725275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90" b="1" i="0" u="none">
                <a:solidFill>
                  <a:srgbClr val="22D3EE"/>
                </a:solidFill>
                <a:latin typeface="Inter"/>
              </a:rPr>
              <a:t>AUTONOMOUS AI SOFTWARE ENGINEERING PLATFORM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6725" y="1905000"/>
            <a:ext cx="1172527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sz="4500" spc="-112" b="1" i="0" u="none">
                <a:solidFill>
                  <a:srgbClr val="FFFFFF"/>
                </a:solidFill>
                <a:latin typeface="Inter"/>
              </a:rPr>
              <a:t>VedaCODE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725" y="2628900"/>
            <a:ext cx="11725275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800" b="1" i="0" u="none">
                <a:solidFill>
                  <a:srgbClr val="CBD5E1"/>
                </a:solidFill>
                <a:latin typeface="Inter"/>
              </a:rPr>
              <a:t>Self-Hosted AI Software Engineering &amp; Maker-Checker Verification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725" y="3162300"/>
            <a:ext cx="7315200" cy="11144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800" b="0" i="0" u="none">
                <a:solidFill>
                  <a:srgbClr val="67E8F9"/>
                </a:solidFill>
                <a:latin typeface="Inter"/>
              </a:rPr>
              <a:t>"Turn requirements into planned, approved, executed, and verified code changes on private NVIDIA GPUs — with zero source code leaving your firewall."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277129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475569"/>
                </a:solidFill>
                <a:latin typeface="Inter"/>
              </a:rPr>
              <a:t>Technical &amp; Customer Briefing •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29750" y="6238875"/>
            <a:ext cx="263985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475569"/>
                </a:solidFill>
                <a:latin typeface="Inter"/>
              </a:rPr>
              <a:t>VedaCLOUD.AI Systems Engineering Team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6725" y="523875"/>
            <a:ext cx="133350" cy="133350"/>
          </a:xfrm>
          <a:prstGeom prst="round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4375" y="514350"/>
            <a:ext cx="3198495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90" b="1" i="0" u="none">
                <a:solidFill>
                  <a:srgbClr val="94A3B8"/>
                </a:solidFill>
                <a:latin typeface="Inter"/>
              </a:rPr>
              <a:t>VEDACLOUD.AI • ENGINEERING PLATFORM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0075" y="466725"/>
            <a:ext cx="1609725" cy="247650"/>
          </a:xfrm>
          <a:prstGeom prst="roundRect">
            <a:avLst>
              <a:gd name="adj" fmla="val 15384"/>
            </a:avLst>
          </a:prstGeom>
          <a:solidFill>
            <a:srgbClr val="0F172A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34375" y="504825"/>
            <a:ext cx="1588293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CBD5E1"/>
                </a:solidFill>
                <a:latin typeface="Inter"/>
              </a:rPr>
              <a:t>SELF-HOSTED RUNTIME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944100" y="466725"/>
            <a:ext cx="1781175" cy="247650"/>
          </a:xfrm>
          <a:prstGeom prst="roundRect">
            <a:avLst>
              <a:gd name="adj" fmla="val 15384"/>
            </a:avLst>
          </a:prstGeom>
          <a:solidFill>
            <a:srgbClr val="083344"/>
          </a:solidFill>
          <a:ln w="9525">
            <a:solidFill>
              <a:srgbClr val="06B6D4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058400" y="504825"/>
            <a:ext cx="1785461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67E8F9"/>
                </a:solidFill>
                <a:latin typeface="Inter"/>
              </a:rPr>
              <a:t>NVIDIA GPU ACCELERATED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657475" y="4953000"/>
            <a:ext cx="9525" cy="3048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210175" y="4953000"/>
            <a:ext cx="9525" cy="3048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439025" y="4953000"/>
            <a:ext cx="9525" cy="3048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66725" y="4895850"/>
            <a:ext cx="2168842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4748B"/>
                </a:solidFill>
                <a:latin typeface="Inter"/>
              </a:rPr>
              <a:t>DEVELOPER AGENT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6725" y="5086350"/>
            <a:ext cx="216884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Inter"/>
              </a:rPr>
              <a:t>CLI &amp; VS Code Extension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71800" y="4895850"/>
            <a:ext cx="222361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4748B"/>
                </a:solidFill>
                <a:latin typeface="Inter"/>
              </a:rPr>
              <a:t>COGNITIVE ENGINE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71800" y="5086350"/>
            <a:ext cx="2223611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Inter"/>
              </a:rPr>
              <a:t>Maker-Checker Dual GPU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24500" y="4895850"/>
            <a:ext cx="185118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4748B"/>
                </a:solidFill>
                <a:latin typeface="Inter"/>
              </a:rPr>
              <a:t>BUILD SANDBOX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524500" y="5086350"/>
            <a:ext cx="1851183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CBD5E1"/>
                </a:solidFill>
                <a:latin typeface="Inter"/>
              </a:rPr>
              <a:t>Bubblewrap Isolation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53350" y="4895850"/>
            <a:ext cx="1555432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4748B"/>
                </a:solidFill>
                <a:latin typeface="Inter"/>
              </a:rPr>
              <a:t>MANAGEMENT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53350" y="5086350"/>
            <a:ext cx="155543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4D399"/>
                </a:solidFill>
                <a:latin typeface="Inter"/>
              </a:rPr>
              <a:t>VedaCODE Studio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" y="5257800"/>
            <a:ext cx="4848225" cy="3143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0" y="5248275"/>
            <a:ext cx="4829175" cy="31432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66725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>
              <a:alpha val="40000"/>
            </a:srgbClr>
          </a:solidFill>
          <a:ln w="9525">
            <a:solidFill>
              <a:srgbClr val="EF4444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248400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>
              <a:alpha val="90000"/>
            </a:srgbClr>
          </a:solidFill>
          <a:ln w="19050">
            <a:solidFill>
              <a:srgbClr val="06B6D4">
                <a:alpha val="6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The AI Coding Dilemma: Autocomplete vs. Execution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725" y="6238875"/>
            <a:ext cx="70104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Engineering Reality: Regulated enterprises desire agentic coding velocity but cannot stream source code offshore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34600" y="6238875"/>
            <a:ext cx="182927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VedaCODE Technical Briefing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466725"/>
            <a:ext cx="327962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F87171"/>
                </a:solidFill>
                <a:latin typeface="Inter"/>
              </a:rPr>
              <a:t>THE CORE PROBLEM • DEVELOPER IP LEAKAGE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02 / 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050" y="1704975"/>
            <a:ext cx="557545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90" b="1" i="0" u="none">
                <a:solidFill>
                  <a:srgbClr val="F87171"/>
                </a:solidFill>
                <a:latin typeface="Inter"/>
              </a:rPr>
              <a:t>PUBLIC CLOUD COPILOTS &amp; WEB AGENTS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0" y="1714500"/>
            <a:ext cx="555355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90" b="1" i="0" u="none">
                <a:solidFill>
                  <a:srgbClr val="22D3EE"/>
                </a:solidFill>
                <a:latin typeface="Inter"/>
              </a:rPr>
              <a:t>THE VEDACODE SOVEREIGN SOLUTION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2009775"/>
            <a:ext cx="5378291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1. Proprietary Code Exfiltration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" y="2314575"/>
            <a:ext cx="46767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94A3B8"/>
                </a:solidFill>
                <a:latin typeface="Inter"/>
              </a:rPr>
              <a:t>Developer keystrokes, repository context, and confidential algorithms are uploaded to foreign cloud APIs for inference.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500" y="2886075"/>
            <a:ext cx="5378291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2. Unverified Single-Pass Output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2500" y="3190875"/>
            <a:ext cx="46767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94A3B8"/>
                </a:solidFill>
                <a:latin typeface="Inter"/>
              </a:rPr>
              <a:t>Generates code without testing compilation, linting, or functional regression, polluting codebases with subtle bugs.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500" y="3762375"/>
            <a:ext cx="5378291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3. Zero Sandboxing &amp; Governance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2500" y="4067175"/>
            <a:ext cx="46767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94A3B8"/>
                </a:solidFill>
                <a:latin typeface="Inter"/>
              </a:rPr>
              <a:t>Agents edit files without plan contracts or four-eyes approvals, risking unreviewed production damage.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43700" y="2019300"/>
            <a:ext cx="5356383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1. 100% Self-Hosted on Private GPUs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43700" y="2324100"/>
            <a:ext cx="4657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Runs open-weight coding models locally via Ollama with zero outbound telemetry or external code uploads.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43700" y="2895600"/>
            <a:ext cx="5356383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2. Maker-Checker Cognitive Review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43700" y="3200400"/>
            <a:ext cx="4657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An independent checker model evaluates maker code, compiles syntax, and runs tests in Bubblewrap sandboxes.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43700" y="3771900"/>
            <a:ext cx="5356383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3. Contract-Bound Plan Approvals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3700" y="4076700"/>
            <a:ext cx="4657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Build plans are hashed contracts requiring explicit four-eyes signoff before any file in the project is modified.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66725" y="1833562"/>
            <a:ext cx="11258550" cy="3609975"/>
          </a:xfrm>
          <a:prstGeom prst="roundRect">
            <a:avLst>
              <a:gd name="adj" fmla="val 4221"/>
            </a:avLst>
          </a:prstGeom>
          <a:solidFill>
            <a:srgbClr val="0F172A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81050" y="4852987"/>
            <a:ext cx="10629900" cy="276225"/>
          </a:xfrm>
          <a:prstGeom prst="roundRect">
            <a:avLst/>
          </a:prstGeom>
          <a:noFill/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109787" y="2890837"/>
            <a:ext cx="7972425" cy="685800"/>
          </a:xfrm>
          <a:prstGeom prst="roundRect">
            <a:avLst>
              <a:gd name="adj" fmla="val 22222"/>
            </a:avLst>
          </a:prstGeom>
          <a:solidFill>
            <a:srgbClr val="083344"/>
          </a:solidFill>
          <a:ln w="1905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705546" y="2452687"/>
            <a:ext cx="2179587" cy="285750"/>
          </a:xfrm>
          <a:prstGeom prst="roundRect">
            <a:avLst>
              <a:gd name="adj" fmla="val 26666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113734" y="2452687"/>
            <a:ext cx="1983432" cy="285750"/>
          </a:xfrm>
          <a:prstGeom prst="roundRect">
            <a:avLst>
              <a:gd name="adj" fmla="val 26666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25766" y="2452687"/>
            <a:ext cx="2160537" cy="285750"/>
          </a:xfrm>
          <a:prstGeom prst="roundRect">
            <a:avLst>
              <a:gd name="adj" fmla="val 26666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VedaCODE Full-Stack Architecture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699944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Topology: One-step installer (`setup.sh`) deploys Docker, databases, Ollama, and systemd daemons automatically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34600" y="6238875"/>
            <a:ext cx="182927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VedaCODE Technical Briefing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466725"/>
            <a:ext cx="301673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22D3EE"/>
                </a:solidFill>
                <a:latin typeface="Inter"/>
              </a:rPr>
              <a:t>SYSTEM TOPOLOGY • END-TO-END STACK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03 / 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72431" y="2205037"/>
            <a:ext cx="2447136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spc="90" b="1" i="0" u="none">
                <a:solidFill>
                  <a:srgbClr val="94A3B8"/>
                </a:solidFill>
                <a:latin typeface="Inter"/>
              </a:rPr>
              <a:t>CLIENT ACCESS LAYER (HTTPS)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" y="3805237"/>
            <a:ext cx="2543175" cy="8953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625" y="3805237"/>
            <a:ext cx="2543175" cy="8953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3805237"/>
            <a:ext cx="2543175" cy="8953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775" y="3805237"/>
            <a:ext cx="2543175" cy="8953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71550" y="4976812"/>
            <a:ext cx="3143726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Local NVIDIA GPUs (24GB+ VRAM Recommended)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91550" y="4976812"/>
            <a:ext cx="3242310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Optional Remote GPU Workers (`vedacode-worker`)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705546" y="2452687"/>
            <a:ext cx="2179587" cy="285750"/>
          </a:xfrm>
          <a:prstGeom prst="roundRect">
            <a:avLst>
              <a:gd name="adj" fmla="val 26666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717337" y="2509837"/>
            <a:ext cx="2156006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0" i="0" u="none">
                <a:solidFill>
                  <a:srgbClr val="67E8F9"/>
                </a:solidFill>
                <a:latin typeface="ui-monospace"/>
              </a:rPr>
              <a:t>Developer CLI (vedacode)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113734" y="2452687"/>
            <a:ext cx="1983432" cy="285750"/>
          </a:xfrm>
          <a:prstGeom prst="roundRect">
            <a:avLst>
              <a:gd name="adj" fmla="val 26666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140236" y="2509837"/>
            <a:ext cx="193042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0" i="0" u="none">
                <a:solidFill>
                  <a:srgbClr val="93C5FD"/>
                </a:solidFill>
                <a:latin typeface="ui-monospace"/>
              </a:rPr>
              <a:t>VS Code IDE Extension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25766" y="2452687"/>
            <a:ext cx="2160537" cy="285750"/>
          </a:xfrm>
          <a:prstGeom prst="roundRect">
            <a:avLst>
              <a:gd name="adj" fmla="val 26666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38986" y="2509837"/>
            <a:ext cx="2134098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0" i="0" u="none">
                <a:solidFill>
                  <a:srgbClr val="6EE7B7"/>
                </a:solidFill>
                <a:latin typeface="ui-monospace"/>
              </a:rPr>
              <a:t>Admin Studio Web Console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71913" y="3024187"/>
            <a:ext cx="824817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22D3EE"/>
                </a:solidFill>
                <a:latin typeface="ui-monospace"/>
              </a:rPr>
              <a:t>CONTROL PLANE (FASTAPI / UBUNTU)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31782" y="3205162"/>
            <a:ext cx="6528435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API Engine • Build Lifecycle • Complexity Router • WAF &amp; Guardrails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5962" y="3986212"/>
            <a:ext cx="133350" cy="1524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54618" y="4176712"/>
            <a:ext cx="259603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PostgreSQL 16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17320" y="4405312"/>
            <a:ext cx="1270635" cy="114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sz="750" b="0" i="0" u="none">
                <a:solidFill>
                  <a:srgbClr val="94A3B8"/>
                </a:solidFill>
                <a:latin typeface="Inter"/>
              </a:rPr>
              <a:t>+ pgvector code search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537" y="3986212"/>
            <a:ext cx="133350" cy="1524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450193" y="4176712"/>
            <a:ext cx="259603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Redis 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95048" y="4405312"/>
            <a:ext cx="1106328" cy="114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sz="750" b="0" i="0" u="none">
                <a:solidFill>
                  <a:srgbClr val="94A3B8"/>
                </a:solidFill>
                <a:latin typeface="Inter"/>
              </a:rPr>
              <a:t>Task queues &amp; cache</a:t>
            </a:r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7587" y="3986212"/>
            <a:ext cx="152400" cy="15240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6145768" y="4176712"/>
            <a:ext cx="259603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Ollama Runtime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34438" y="4405312"/>
            <a:ext cx="1018698" cy="114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sz="750" b="0" i="0" u="none">
                <a:solidFill>
                  <a:srgbClr val="94A3B8"/>
                </a:solidFill>
                <a:latin typeface="Inter"/>
              </a:rPr>
              <a:t>16k context, parallel</a:t>
            </a:r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4112" y="3986212"/>
            <a:ext cx="190500" cy="1524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8841343" y="4176712"/>
            <a:ext cx="259603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Bubblewrap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684781" y="4405312"/>
            <a:ext cx="909161" cy="114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sz="750" b="0" i="0" u="none">
                <a:solidFill>
                  <a:srgbClr val="94A3B8"/>
                </a:solidFill>
                <a:latin typeface="Inter"/>
              </a:rPr>
              <a:t>Sandboxed builds</a:t>
            </a:r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050" y="4995862"/>
            <a:ext cx="114300" cy="114300"/>
          </a:xfrm>
          <a:prstGeom prst="rect">
            <a:avLst/>
          </a:prstGeom>
        </p:spPr>
      </p:pic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2475" y="4995862"/>
            <a:ext cx="142875" cy="114300"/>
          </a:xfrm>
          <a:prstGeom prst="rect">
            <a:avLst/>
          </a:prstGeom>
        </p:spPr>
      </p:pic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67471" y="2528887"/>
            <a:ext cx="133350" cy="114300"/>
          </a:xfrm>
          <a:prstGeom prst="rect">
            <a:avLst/>
          </a:prstGeom>
        </p:spPr>
      </p:pic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75659" y="2528887"/>
            <a:ext cx="142875" cy="114300"/>
          </a:xfrm>
          <a:prstGeom prst="rect">
            <a:avLst/>
          </a:prstGeom>
        </p:spPr>
      </p:pic>
      <p:pic>
        <p:nvPicPr>
          <p:cNvPr id="45" name="Picture 4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87691" y="2528887"/>
            <a:ext cx="114300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5286375"/>
            <a:ext cx="3124200" cy="3619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5286375"/>
            <a:ext cx="3124200" cy="3619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50" y="5286375"/>
            <a:ext cx="3124200" cy="3619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7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29577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1248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Developer Experience: Standard-Library CLI &amp; VS Code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686800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Zero Overhead: Developers use existing terminals and VS Code editors without modifying developer workflows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34600" y="6238875"/>
            <a:ext cx="182927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VedaCODE Technical Briefing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466725"/>
            <a:ext cx="255889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22D3EE"/>
                </a:solidFill>
                <a:latin typeface="Inter"/>
              </a:rPr>
              <a:t>DEVELOPER WORKSPACE • CLI &amp; IDE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04 / 10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1628775"/>
            <a:ext cx="3048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485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Standard-Library Python CLI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Installed with a single curl command. Requires zero external pip dependencies—runs on native Python 3.9+ across Linux, macOS, and Windows.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00" y="1628775"/>
            <a:ext cx="304800" cy="304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3390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Native Terminal Commands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390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Engineers interact seamlessly within their existing repositories using intuitive slash commands and full project context.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2950" y="1628775"/>
            <a:ext cx="304800" cy="3048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36295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In-Editor VS Code Extension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6295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Served directly by your on-premise server. Developers question, review, and trigger verified builds right from the IDE without cloud telemetry.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050" y="1714500"/>
            <a:ext cx="152400" cy="1333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8582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Pinned public-key server authentication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5825" y="33647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User credentials or tenant API key login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0575" y="1714500"/>
            <a:ext cx="171450" cy="1333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71487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`/fix` • Automated issue resolution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14875" y="33647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`/review` • Multi-model code review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14875" y="35742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`/test` • Sandboxed test generation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14875" y="37838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`/pr` • Verified pull request synthesis</a:t>
            </a:r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9625" y="1714500"/>
            <a:ext cx="171450" cy="13335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54392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Shares CLI authentication session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43925" y="33647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Shared versioned team engineering skills</a:t>
            </a:r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174206"/>
            <a:ext cx="104775" cy="11430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383756"/>
            <a:ext cx="104775" cy="114300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174206"/>
            <a:ext cx="104775" cy="11430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383756"/>
            <a:ext cx="104775" cy="114300"/>
          </a:xfrm>
          <a:prstGeom prst="rect">
            <a:avLst/>
          </a:prstGeom>
        </p:spPr>
      </p:pic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593306"/>
            <a:ext cx="104775" cy="114300"/>
          </a:xfrm>
          <a:prstGeom prst="rect">
            <a:avLst/>
          </a:prstGeom>
        </p:spPr>
      </p:pic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802856"/>
            <a:ext cx="104775" cy="114300"/>
          </a:xfrm>
          <a:prstGeom prst="rect">
            <a:avLst/>
          </a:prstGeom>
        </p:spPr>
      </p:pic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174206"/>
            <a:ext cx="104775" cy="114300"/>
          </a:xfrm>
          <a:prstGeom prst="rect">
            <a:avLst/>
          </a:prstGeom>
        </p:spPr>
      </p:pic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383756"/>
            <a:ext cx="104775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66725" y="2269331"/>
            <a:ext cx="11258550" cy="1247775"/>
          </a:xfrm>
          <a:prstGeom prst="roundRect">
            <a:avLst>
              <a:gd name="adj" fmla="val 12213"/>
            </a:avLst>
          </a:prstGeom>
          <a:solidFill>
            <a:srgbClr val="0F172A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468760" y="2507456"/>
            <a:ext cx="1047750" cy="771525"/>
          </a:xfrm>
          <a:prstGeom prst="roundRect">
            <a:avLst>
              <a:gd name="adj" fmla="val 14814"/>
            </a:avLst>
          </a:prstGeom>
          <a:solidFill>
            <a:srgbClr val="172554"/>
          </a:solidFill>
          <a:ln w="9525">
            <a:solidFill>
              <a:srgbClr val="60A5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327921" y="2507456"/>
            <a:ext cx="1343025" cy="771525"/>
          </a:xfrm>
          <a:prstGeom prst="roundRect">
            <a:avLst>
              <a:gd name="adj" fmla="val 14814"/>
            </a:avLst>
          </a:prstGeom>
          <a:solidFill>
            <a:srgbClr val="083344"/>
          </a:solidFill>
          <a:ln w="9525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370093" y="2507456"/>
            <a:ext cx="1181100" cy="771525"/>
          </a:xfrm>
          <a:prstGeom prst="roundRect">
            <a:avLst>
              <a:gd name="adj" fmla="val 14814"/>
            </a:avLst>
          </a:prstGeom>
          <a:solidFill>
            <a:srgbClr val="022C22"/>
          </a:solidFill>
          <a:ln w="9525">
            <a:solidFill>
              <a:srgbClr val="34D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66725" y="3745706"/>
            <a:ext cx="3600450" cy="1262062"/>
          </a:xfrm>
          <a:prstGeom prst="roundRect">
            <a:avLst>
              <a:gd name="adj" fmla="val 9056"/>
            </a:avLst>
          </a:prstGeom>
          <a:solidFill>
            <a:srgbClr val="0F172A">
              <a:alpha val="6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295775" y="3745706"/>
            <a:ext cx="3600450" cy="1262062"/>
          </a:xfrm>
          <a:prstGeom prst="roundRect">
            <a:avLst>
              <a:gd name="adj" fmla="val 9056"/>
            </a:avLst>
          </a:prstGeom>
          <a:solidFill>
            <a:srgbClr val="0F172A">
              <a:alpha val="6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124825" y="3745706"/>
            <a:ext cx="3600450" cy="1262062"/>
          </a:xfrm>
          <a:prstGeom prst="roundRect">
            <a:avLst>
              <a:gd name="adj" fmla="val 9056"/>
            </a:avLst>
          </a:prstGeom>
          <a:solidFill>
            <a:srgbClr val="0F172A">
              <a:alpha val="6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Contract-Driven Build &amp; Verification Lifecycle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725" y="6238875"/>
            <a:ext cx="719661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Contract-Bound Engineering: Nothing is changed before human approval; nothing is committed without passing tests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134600" y="6238875"/>
            <a:ext cx="182927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VedaCODE Technical Briefing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725" y="466725"/>
            <a:ext cx="343074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22D3EE"/>
                </a:solidFill>
                <a:latin typeface="Inter"/>
              </a:rPr>
              <a:t>EXECUTION LIFECYCLE • DETERMINISTIC BUILDS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05 / 10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380" y="2817018"/>
            <a:ext cx="133350" cy="1524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541" y="2817018"/>
            <a:ext cx="133350" cy="1524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9977" y="2817018"/>
            <a:ext cx="133350" cy="1524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7713" y="2817018"/>
            <a:ext cx="133350" cy="1524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0224" y="2817018"/>
            <a:ext cx="133350" cy="1524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64857" y="2593181"/>
            <a:ext cx="832485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22D3EE"/>
                </a:solidFill>
                <a:latin typeface="ui-monospace"/>
              </a:rPr>
              <a:t>01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4857" y="2821781"/>
            <a:ext cx="832485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500"/>
              </a:lnSpc>
            </a:pPr>
            <a:r>
              <a:rPr sz="1050" b="1" i="0" u="none">
                <a:solidFill>
                  <a:srgbClr val="FFFFFF"/>
                </a:solidFill>
                <a:latin typeface="Inter"/>
              </a:rPr>
              <a:t>PLANNING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4857" y="3050381"/>
            <a:ext cx="832485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sz="750" b="0" i="0" u="none">
                <a:solidFill>
                  <a:srgbClr val="94A3B8"/>
                </a:solidFill>
                <a:latin typeface="Inter"/>
              </a:rPr>
              <a:t>Instructions.md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32578" y="2593181"/>
            <a:ext cx="920115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93C5FD"/>
                </a:solidFill>
                <a:latin typeface="ui-monospace"/>
              </a:rPr>
              <a:t>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0916" y="2821781"/>
            <a:ext cx="843438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500"/>
              </a:lnSpc>
            </a:pPr>
            <a:r>
              <a:rPr sz="1050" b="1" i="0" u="none">
                <a:solidFill>
                  <a:srgbClr val="BFDBFE"/>
                </a:solidFill>
                <a:latin typeface="Inter"/>
              </a:rPr>
              <a:t>APPROVAL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32578" y="3050381"/>
            <a:ext cx="920115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sz="750" b="0" i="0" u="none">
                <a:solidFill>
                  <a:srgbClr val="93C5FD"/>
                </a:solidFill>
                <a:latin typeface="Inter"/>
              </a:rPr>
              <a:t>Plan Hash Signoff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69593" y="2593181"/>
            <a:ext cx="125968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67E8F9"/>
                </a:solidFill>
                <a:latin typeface="ui-monospace"/>
              </a:rPr>
              <a:t>03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69593" y="2821781"/>
            <a:ext cx="1259681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500"/>
              </a:lnSpc>
            </a:pPr>
            <a:r>
              <a:rPr sz="1050" b="1" i="0" u="none">
                <a:solidFill>
                  <a:srgbClr val="A5F3FC"/>
                </a:solidFill>
                <a:latin typeface="Inter"/>
              </a:rPr>
              <a:t>SANDBOX BUILD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69593" y="3050381"/>
            <a:ext cx="1259681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sz="750" b="0" i="0" u="none">
                <a:solidFill>
                  <a:srgbClr val="67E8F9"/>
                </a:solidFill>
                <a:latin typeface="Inter"/>
              </a:rPr>
              <a:t>Bubblewrap Container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33078" y="2593181"/>
            <a:ext cx="97488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FBBF24"/>
                </a:solidFill>
                <a:latin typeface="ui-monospace"/>
              </a:rPr>
              <a:t>04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44032" y="2821781"/>
            <a:ext cx="952976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500"/>
              </a:lnSpc>
            </a:pPr>
            <a:r>
              <a:rPr sz="1050" b="1" i="0" u="none">
                <a:solidFill>
                  <a:srgbClr val="FFFFFF"/>
                </a:solidFill>
                <a:latin typeface="Inter"/>
              </a:rPr>
              <a:t>VALIDATION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33078" y="3050381"/>
            <a:ext cx="974883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sz="750" b="0" i="0" u="none">
                <a:solidFill>
                  <a:srgbClr val="94A3B8"/>
                </a:solidFill>
                <a:latin typeface="Inter"/>
              </a:rPr>
              <a:t>Unit Tests &amp; Linters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23910" y="2593181"/>
            <a:ext cx="107346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6EE7B7"/>
                </a:solidFill>
                <a:latin typeface="ui-monospace"/>
              </a:rPr>
              <a:t>05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23910" y="2821781"/>
            <a:ext cx="1073467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500"/>
              </a:lnSpc>
            </a:pPr>
            <a:r>
              <a:rPr sz="1050" b="1" i="0" u="none">
                <a:solidFill>
                  <a:srgbClr val="A7F3D0"/>
                </a:solidFill>
                <a:latin typeface="Inter"/>
              </a:rPr>
              <a:t>AUTO-REPAIR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23910" y="3050381"/>
            <a:ext cx="1073467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sz="750" b="0" i="0" u="none">
                <a:solidFill>
                  <a:srgbClr val="6EE7B7"/>
                </a:solidFill>
                <a:latin typeface="Inter"/>
              </a:rPr>
              <a:t>N-Round Patching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409753" y="2593181"/>
            <a:ext cx="1029652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34D399"/>
                </a:solidFill>
                <a:latin typeface="ui-monospace"/>
              </a:rPr>
              <a:t>06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442614" y="2821781"/>
            <a:ext cx="96393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500"/>
              </a:lnSpc>
            </a:pPr>
            <a:r>
              <a:rPr sz="1050" b="1" i="0" u="none">
                <a:solidFill>
                  <a:srgbClr val="FFFFFF"/>
                </a:solidFill>
                <a:latin typeface="Inter"/>
              </a:rPr>
              <a:t>COMPLETED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409753" y="3050381"/>
            <a:ext cx="1029652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sz="750" b="0" i="0" u="none">
                <a:solidFill>
                  <a:srgbClr val="94A3B8"/>
                </a:solidFill>
                <a:latin typeface="Inter"/>
              </a:rPr>
              <a:t>Verified Diff Applied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6750" y="3945731"/>
            <a:ext cx="3680460" cy="228600"/>
          </a:xfrm>
          <a:prstGeom prst="rect">
            <a:avLst/>
          </a:prstGeom>
          <a:noFill/>
        </p:spPr>
        <p:txBody>
          <a:bodyPr wrap="square" lIns="19050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Inter"/>
              </a:rPr>
              <a:t>Versioned Contract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6750" y="4250531"/>
            <a:ext cx="3200400" cy="5572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The plan defines acceptance criteria, assumptions, and open questions. Execution is bound immutably to the SHA-256 hash of the approved plan.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95800" y="3945731"/>
            <a:ext cx="3680460" cy="228600"/>
          </a:xfrm>
          <a:prstGeom prst="rect">
            <a:avLst/>
          </a:prstGeom>
          <a:noFill/>
        </p:spPr>
        <p:txBody>
          <a:bodyPr wrap="square" lIns="26670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Inter"/>
              </a:rPr>
              <a:t>Bubblewrap Sandbox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495800" y="4250531"/>
            <a:ext cx="3200400" cy="5572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Agent file edits and terminal test commands execute inside an isolated Bubblewrap sandbox. Unapproved material changes are escalated back to human review.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324850" y="3945731"/>
            <a:ext cx="3680460" cy="228600"/>
          </a:xfrm>
          <a:prstGeom prst="rect">
            <a:avLst/>
          </a:prstGeom>
          <a:noFill/>
        </p:spPr>
        <p:txBody>
          <a:bodyPr wrap="square" lIns="22860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Inter"/>
              </a:rPr>
              <a:t>Guaranteed Failure Integrity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324850" y="4250531"/>
            <a:ext cx="3200400" cy="5572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A build that does not pass verification ends as FAILED with full step logs. Unverified or broken code is never reported as complete.</a:t>
            </a:r>
          </a:p>
        </p:txBody>
      </p:sp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3983831"/>
            <a:ext cx="114300" cy="152400"/>
          </a:xfrm>
          <a:prstGeom prst="rect">
            <a:avLst/>
          </a:prstGeom>
        </p:spPr>
      </p:pic>
      <p:pic>
        <p:nvPicPr>
          <p:cNvPr id="45" name="Picture 4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3983831"/>
            <a:ext cx="190500" cy="152400"/>
          </a:xfrm>
          <a:prstGeom prst="rect">
            <a:avLst/>
          </a:prstGeom>
        </p:spPr>
      </p:pic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4850" y="3983831"/>
            <a:ext cx="152400" cy="152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66725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>
              <a:alpha val="6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248400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/>
          </a:solidFill>
          <a:ln w="19050">
            <a:solidFill>
              <a:srgbClr val="3B82F6">
                <a:alpha val="5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81050" y="3193256"/>
            <a:ext cx="4848225" cy="723900"/>
          </a:xfrm>
          <a:prstGeom prst="roundRect">
            <a:avLst>
              <a:gd name="adj" fmla="val 15789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81050" y="4031456"/>
            <a:ext cx="4848225" cy="723900"/>
          </a:xfrm>
          <a:prstGeom prst="roundRect">
            <a:avLst>
              <a:gd name="adj" fmla="val 15789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72250" y="3202781"/>
            <a:ext cx="4829175" cy="723900"/>
          </a:xfrm>
          <a:prstGeom prst="roundRect">
            <a:avLst>
              <a:gd name="adj" fmla="val 15789"/>
            </a:avLst>
          </a:prstGeom>
          <a:solidFill>
            <a:srgbClr val="020617"/>
          </a:solidFill>
          <a:ln w="9525">
            <a:solidFill>
              <a:srgbClr val="3B82F6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72250" y="4040981"/>
            <a:ext cx="4829175" cy="723900"/>
          </a:xfrm>
          <a:prstGeom prst="roundRect">
            <a:avLst>
              <a:gd name="adj" fmla="val 15789"/>
            </a:avLst>
          </a:prstGeom>
          <a:solidFill>
            <a:srgbClr val="020617"/>
          </a:solidFill>
          <a:ln w="9525">
            <a:solidFill>
              <a:srgbClr val="3B82F6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Cognitive Engine: Maker-Checker &amp; Complexity Routing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732805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Cognitive Resilience: Escalates reasoning to deeper models after repeated unusable replies; Test Lab simulates routing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34600" y="6238875"/>
            <a:ext cx="182927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VedaCODE Technical Briefing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466725"/>
            <a:ext cx="347456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0A5FA"/>
                </a:solidFill>
                <a:latin typeface="Inter"/>
              </a:rPr>
              <a:t>COGNITIVE ENGINE • DUAL-MODEL VERIFICATION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06 / 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050" y="1704975"/>
            <a:ext cx="557545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22D3EE"/>
                </a:solidFill>
                <a:latin typeface="ui-monospace"/>
              </a:rPr>
              <a:t>DUAL-MODEL MAKER-CHECKER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1050" y="1933575"/>
            <a:ext cx="5575458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800" b="1" i="0" u="none">
                <a:solidFill>
                  <a:srgbClr val="FFFFFF"/>
                </a:solidFill>
                <a:latin typeface="Inter"/>
              </a:rPr>
              <a:t>Concurrent GPU Memory Residency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050" y="2390775"/>
            <a:ext cx="4848225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Maker (coder) and checker (reviewer) models fit simultaneously in 24GB VRAM (e.g., `gpt-oss:20b` + `qwen2.5-coder:7b`), eliminating model reload latency.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72250" y="1714500"/>
            <a:ext cx="555355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0A5FA"/>
                </a:solidFill>
                <a:latin typeface="ui-monospace"/>
              </a:rPr>
              <a:t>DYNAMIC TASK ROUTING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72250" y="1943100"/>
            <a:ext cx="5553551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800" b="1" i="0" u="none">
                <a:solidFill>
                  <a:srgbClr val="FFFFFF"/>
                </a:solidFill>
                <a:latin typeface="Inter"/>
              </a:rPr>
              <a:t>Complexity Scoring &amp; SLA Budgets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72250" y="2400300"/>
            <a:ext cx="4829175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Incoming prompts are dynamically scored for complexity (Levels 1–5), routing routine queries to fast models and complex tasks to deep reasoning models.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4875" y="3317081"/>
            <a:ext cx="5290661" cy="152400"/>
          </a:xfrm>
          <a:prstGeom prst="rect">
            <a:avLst/>
          </a:prstGeom>
          <a:noFill/>
        </p:spPr>
        <p:txBody>
          <a:bodyPr wrap="square" lIns="219075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Independent Code Review: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4875" y="4155281"/>
            <a:ext cx="5290661" cy="152400"/>
          </a:xfrm>
          <a:prstGeom prst="rect">
            <a:avLst/>
          </a:prstGeom>
          <a:noFill/>
        </p:spPr>
        <p:txBody>
          <a:bodyPr wrap="square" lIns="19050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N-Round Automated Repair: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96075" y="3326606"/>
            <a:ext cx="5268753" cy="152400"/>
          </a:xfrm>
          <a:prstGeom prst="rect">
            <a:avLst/>
          </a:prstGeom>
          <a:noFill/>
        </p:spPr>
        <p:txBody>
          <a:bodyPr wrap="square" lIns="20955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Logical Model Fallbacks: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96075" y="4164806"/>
            <a:ext cx="5268753" cy="152400"/>
          </a:xfrm>
          <a:prstGeom prst="rect">
            <a:avLst/>
          </a:prstGeom>
          <a:noFill/>
        </p:spPr>
        <p:txBody>
          <a:bodyPr wrap="square" lIns="19050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SLA Response Budgets: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3336131"/>
            <a:ext cx="142875" cy="11430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5" y="4174331"/>
            <a:ext cx="114300" cy="114300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6075" y="3345656"/>
            <a:ext cx="133350" cy="114300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6075" y="4183856"/>
            <a:ext cx="114300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5286375"/>
            <a:ext cx="3124200" cy="3619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5286375"/>
            <a:ext cx="3124200" cy="3619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50" y="5286375"/>
            <a:ext cx="3124200" cy="3619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7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29577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1248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The Studio: Enterprise Governance &amp; Control Tower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732805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The Studio: Centralized React/TypeScript web console (`vedaadmin`) governing builds, models, routing, and audit trails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34600" y="6238875"/>
            <a:ext cx="182927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VedaCODE Technical Briefing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466725"/>
            <a:ext cx="3288349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34D399"/>
                </a:solidFill>
                <a:latin typeface="Inter"/>
              </a:rPr>
              <a:t>ENTERPRISE GOVERNANCE • CONTROL TOWER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07 / 10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1628775"/>
            <a:ext cx="3048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485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Multi-Tenancy &amp; RBAC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Granular governance across teams and departments. Every API query and repository action is strictly scoped to the caller organization.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00" y="1628775"/>
            <a:ext cx="304800" cy="304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3390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Built-in Perimeter WAF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390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Integrated Web Application Firewall protecting on-premise endpoints from automated scanners, path traversals, and secret probing.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2950" y="1628775"/>
            <a:ext cx="304800" cy="3048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36295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Secret-Stripping Guardrails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6295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Automatic redaction prevents API keys, database credentials, and PII from reaching model inference prompts or training logs.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525" y="1714500"/>
            <a:ext cx="171450" cy="1333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8582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Six tenant roles &amp; members-only projects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5825" y="33647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OpenID Connect SSO (PKCE, signature verification)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5825" y="35742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AES-GCM sealed credentials for integrations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19625" y="1714500"/>
            <a:ext cx="133350" cy="13335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71487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Profiles: Standard, Strict, and Under Attack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14875" y="33647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Auto-escalating IP rate limiting and bans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14875" y="35742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TLS 1.2+ with ECDHE ciphers and auto-renewal</a:t>
            </a:r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39150" y="1714500"/>
            <a:ext cx="152400" cy="13335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54392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Rejects builds introducing hardcoded secrets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43925" y="33647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CLI never uploads local credential files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43925" y="35742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L3/L7 request audit logging</a:t>
            </a:r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174206"/>
            <a:ext cx="104775" cy="114300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383756"/>
            <a:ext cx="104775" cy="11430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593306"/>
            <a:ext cx="104775" cy="114300"/>
          </a:xfrm>
          <a:prstGeom prst="rect">
            <a:avLst/>
          </a:prstGeom>
        </p:spPr>
      </p:pic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174206"/>
            <a:ext cx="104775" cy="114300"/>
          </a:xfrm>
          <a:prstGeom prst="rect">
            <a:avLst/>
          </a:prstGeom>
        </p:spPr>
      </p:pic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383756"/>
            <a:ext cx="104775" cy="114300"/>
          </a:xfrm>
          <a:prstGeom prst="rect">
            <a:avLst/>
          </a:prstGeom>
        </p:spPr>
      </p:pic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593306"/>
            <a:ext cx="104775" cy="114300"/>
          </a:xfrm>
          <a:prstGeom prst="rect">
            <a:avLst/>
          </a:prstGeom>
        </p:spPr>
      </p:pic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174206"/>
            <a:ext cx="104775" cy="114300"/>
          </a:xfrm>
          <a:prstGeom prst="rect">
            <a:avLst/>
          </a:prstGeom>
        </p:spPr>
      </p:pic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383756"/>
            <a:ext cx="104775" cy="114300"/>
          </a:xfrm>
          <a:prstGeom prst="rect">
            <a:avLst/>
          </a:prstGeom>
        </p:spPr>
      </p:pic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593306"/>
            <a:ext cx="104775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5286375"/>
            <a:ext cx="3124200" cy="3619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5286375"/>
            <a:ext cx="3124200" cy="3619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50" y="5286375"/>
            <a:ext cx="3124200" cy="3619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7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29577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1248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Granular FinOps &amp; Hardware Telemetry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717470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Value Dashboard: Measures engineering hours saved per tenant based strictly on customer-configured assumptions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34600" y="6238875"/>
            <a:ext cx="182927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VedaCODE Technical Briefing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466725"/>
            <a:ext cx="234632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0A5FA"/>
                </a:solidFill>
                <a:latin typeface="Inter"/>
              </a:rPr>
              <a:t>FINOPS &amp; RESOURCE TELEMETRY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08 / 10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1628775"/>
            <a:ext cx="3048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485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Blended Compute Metering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Captures exact prompt tokens, completion tokens, and per-second GPU execution time per logical model and organization.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00" y="1628775"/>
            <a:ext cx="304800" cy="304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3390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Quotas &amp; Spend Caps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390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Administrators configure daily and monthly token and GPU spend caps per tenant. Throttles or pauses accounts to prevent runaway costs.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2950" y="1628775"/>
            <a:ext cx="304800" cy="3048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36295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GPU Fleet &amp; Fair Queues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6295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Live monitoring of GPU temperatures, VRAM residency, and fair-share task queues across local GPUs and enrolled remote worker servers.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862" y="1714500"/>
            <a:ext cx="104775" cy="1333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8582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Granular cost allocation by project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5825" y="33647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Zero opaque cloud billing statements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19625" y="1714500"/>
            <a:ext cx="133350" cy="1333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71487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Configurable burn rate projections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14875" y="33647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Automated tenant suspension on quota breach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48675" y="1714500"/>
            <a:ext cx="133350" cy="13335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54392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Visible queue place for engineers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43925" y="33647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Scales to multi-server clusters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174206"/>
            <a:ext cx="104775" cy="11430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383756"/>
            <a:ext cx="104775" cy="114300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174206"/>
            <a:ext cx="104775" cy="11430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383756"/>
            <a:ext cx="104775" cy="114300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174206"/>
            <a:ext cx="104775" cy="11430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383756"/>
            <a:ext cx="104775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66725" y="1890712"/>
            <a:ext cx="11258550" cy="3495675"/>
          </a:xfrm>
          <a:prstGeom prst="roundRect">
            <a:avLst>
              <a:gd name="adj" fmla="val 4359"/>
            </a:avLst>
          </a:prstGeom>
          <a:solidFill>
            <a:srgbClr val="0F172A">
              <a:alpha val="6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VedaCODE vs. GitHub Copilot, Cursor &amp; Google AGY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6725" y="6238875"/>
            <a:ext cx="77662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Competitive Superiority: VedaCODE is engineered specifically for enterprises where source code leakage is an existential risk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4600" y="6238875"/>
            <a:ext cx="182927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VedaCODE Technical Briefing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6725" y="466725"/>
            <a:ext cx="3689359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22D3EE"/>
                </a:solidFill>
                <a:latin typeface="Inter"/>
              </a:rPr>
              <a:t>COMPETITIVE POSITIONING • MARKET COMPARISON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09 / 10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76250" y="1900237"/>
          <a:ext cx="11239497" cy="3476625"/>
        </p:xfrm>
        <a:graphic>
          <a:graphicData uri="http://schemas.openxmlformats.org/drawingml/2006/table">
            <a:tbl>
              <a:tblPr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1883122"/>
                <a:gridCol w="2396579"/>
                <a:gridCol w="2459235"/>
                <a:gridCol w="2068710"/>
                <a:gridCol w="2431851"/>
              </a:tblGrid>
              <a:tr h="579437">
                <a:tc>
                  <a:txBody>
                    <a:bodyPr/>
                    <a:lstStyle/>
                    <a:p>
                      <a:pPr algn="l"/>
                      <a:r>
                        <a:rPr sz="1050" spc="52" b="1" i="0" u="none">
                          <a:solidFill>
                            <a:srgbClr val="22D3EE"/>
                          </a:solidFill>
                          <a:latin typeface="Inter"/>
                        </a:rPr>
                        <a:t>Capability Vector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061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spc="52" b="1" i="0" u="none">
                          <a:solidFill>
                            <a:srgbClr val="FFFFFF"/>
                          </a:solidFill>
                          <a:latin typeface="Inter"/>
                        </a:rPr>
                        <a:t>VedaCODE (VedaCLOUD)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8334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spc="52" b="1" i="0" u="none">
                          <a:solidFill>
                            <a:srgbClr val="94A3B8"/>
                          </a:solidFill>
                          <a:latin typeface="Inter"/>
                        </a:rPr>
                        <a:t>GitHub Copilot Workspace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061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spc="52" b="1" i="0" u="none">
                          <a:solidFill>
                            <a:srgbClr val="94A3B8"/>
                          </a:solidFill>
                          <a:latin typeface="Inter"/>
                        </a:rPr>
                        <a:t>Cursor IDE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061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spc="52" b="1" i="0" u="none">
                          <a:solidFill>
                            <a:srgbClr val="94A3B8"/>
                          </a:solidFill>
                          <a:latin typeface="Inter"/>
                        </a:rPr>
                        <a:t>Google AGY (Antigravity)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0617"/>
                    </a:solidFill>
                  </a:tcPr>
                </a:tc>
              </a:tr>
              <a:tr h="579437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Source Code Privacy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050" b="1" i="0" u="none">
                          <a:solidFill>
                            <a:srgbClr val="67E8F9"/>
                          </a:solidFill>
                          <a:latin typeface="Inter"/>
                        </a:rPr>
                        <a:t> 100% On-Premise GPU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8334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GitHub Cloud Upload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Cloud Proxy Upload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Google Cloud Mandatory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9437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Maker-Checker Review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050" b="1" i="0" u="none">
                          <a:solidFill>
                            <a:srgbClr val="67E8F9"/>
                          </a:solidFill>
                          <a:latin typeface="Inter"/>
                        </a:rPr>
                        <a:t> Dual-Model GPU Loop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8334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Single-Pass Suggestion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Single-Pass Suggestion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Single-Pass CLI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9437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Execution Sandboxing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050" b="1" i="0" u="none">
                          <a:solidFill>
                            <a:srgbClr val="67E8F9"/>
                          </a:solidFill>
                          <a:latin typeface="Inter"/>
                        </a:rPr>
                        <a:t> Bubblewrap Sandbox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8334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94A3B8"/>
                          </a:solidFill>
                          <a:latin typeface="Inter"/>
                        </a:rPr>
                        <a:t>GitHub Codespaces</a:t>
                      </a:r>
                    </a:p>
                  </a:txBody>
                  <a:tcPr anchor="ctr" marL="32385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Local Developer Machine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Local Host Terminal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9437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Contract-Bound Signoff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050" b="1" i="0" u="none">
                          <a:solidFill>
                            <a:srgbClr val="67E8F9"/>
                          </a:solidFill>
                          <a:latin typeface="Inter"/>
                        </a:rPr>
                        <a:t> Plan Hash Four-Eyes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8334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Unstructured Prompts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Interactive Chat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Direct CLI Execution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79440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Air-Gapped SDC Hosting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Native (Zero Egress)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8334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Cloud Required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Cloud Required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Cloud Required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2359372" y="1900237"/>
            <a:ext cx="9525" cy="766762"/>
          </a:xfrm>
          <a:prstGeom prst="rect">
            <a:avLst/>
          </a:prstGeom>
          <a:solidFill>
            <a:srgbClr val="06B6D4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746426" y="1900237"/>
            <a:ext cx="9525" cy="766762"/>
          </a:xfrm>
          <a:prstGeom prst="rect">
            <a:avLst/>
          </a:prstGeom>
          <a:solidFill>
            <a:srgbClr val="06B6D4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359372" y="2667000"/>
            <a:ext cx="9525" cy="466725"/>
          </a:xfrm>
          <a:prstGeom prst="rect">
            <a:avLst/>
          </a:prstGeom>
          <a:solidFill>
            <a:srgbClr val="06B6D4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746426" y="2667000"/>
            <a:ext cx="9525" cy="466725"/>
          </a:xfrm>
          <a:prstGeom prst="rect">
            <a:avLst/>
          </a:prstGeom>
          <a:solidFill>
            <a:srgbClr val="06B6D4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359372" y="3133725"/>
            <a:ext cx="9525" cy="466725"/>
          </a:xfrm>
          <a:prstGeom prst="rect">
            <a:avLst/>
          </a:prstGeom>
          <a:solidFill>
            <a:srgbClr val="06B6D4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746426" y="3133725"/>
            <a:ext cx="9525" cy="466725"/>
          </a:xfrm>
          <a:prstGeom prst="rect">
            <a:avLst/>
          </a:prstGeom>
          <a:solidFill>
            <a:srgbClr val="06B6D4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359372" y="3600450"/>
            <a:ext cx="9525" cy="657225"/>
          </a:xfrm>
          <a:prstGeom prst="rect">
            <a:avLst/>
          </a:prstGeom>
          <a:solidFill>
            <a:srgbClr val="06B6D4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746426" y="3600450"/>
            <a:ext cx="9525" cy="657225"/>
          </a:xfrm>
          <a:prstGeom prst="rect">
            <a:avLst/>
          </a:prstGeom>
          <a:solidFill>
            <a:srgbClr val="06B6D4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359372" y="4257675"/>
            <a:ext cx="9525" cy="466725"/>
          </a:xfrm>
          <a:prstGeom prst="rect">
            <a:avLst/>
          </a:prstGeom>
          <a:solidFill>
            <a:srgbClr val="06B6D4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746426" y="4257675"/>
            <a:ext cx="9525" cy="466725"/>
          </a:xfrm>
          <a:prstGeom prst="rect">
            <a:avLst/>
          </a:prstGeom>
          <a:solidFill>
            <a:srgbClr val="06B6D4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359372" y="4724400"/>
            <a:ext cx="9525" cy="652462"/>
          </a:xfrm>
          <a:prstGeom prst="rect">
            <a:avLst/>
          </a:prstGeom>
          <a:solidFill>
            <a:srgbClr val="06B6D4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46426" y="4724400"/>
            <a:ext cx="9525" cy="652462"/>
          </a:xfrm>
          <a:prstGeom prst="rect">
            <a:avLst/>
          </a:prstGeom>
          <a:solidFill>
            <a:srgbClr val="06B6D4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3455193"/>
            <a:ext cx="3124200" cy="3238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3455193"/>
            <a:ext cx="3124200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50" y="3455193"/>
            <a:ext cx="3124200" cy="3238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66725" y="6076950"/>
            <a:ext cx="11258550" cy="3143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725" y="4321968"/>
            <a:ext cx="11258550" cy="942975"/>
          </a:xfrm>
          <a:prstGeom prst="roundRect">
            <a:avLst>
              <a:gd name="adj" fmla="val 16161"/>
            </a:avLst>
          </a:prstGeom>
          <a:solidFill>
            <a:srgbClr val="0F172A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66725" y="2012156"/>
            <a:ext cx="3600450" cy="2005012"/>
          </a:xfrm>
          <a:prstGeom prst="roundRect">
            <a:avLst>
              <a:gd name="adj" fmla="val 7600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06B6D4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295775" y="2012156"/>
            <a:ext cx="3600450" cy="2005012"/>
          </a:xfrm>
          <a:prstGeom prst="roundRect">
            <a:avLst>
              <a:gd name="adj" fmla="val 7600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3B82F6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124825" y="2012156"/>
            <a:ext cx="3600450" cy="2005012"/>
          </a:xfrm>
          <a:prstGeom prst="roundRect">
            <a:avLst>
              <a:gd name="adj" fmla="val 7600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0B981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CI/CD Integration, Turnkey Setup &amp; Next Steps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725" y="6238875"/>
            <a:ext cx="625459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1" u="none">
                <a:solidFill>
                  <a:srgbClr val="CBD5E1"/>
                </a:solidFill>
                <a:latin typeface="Inter"/>
              </a:rPr>
              <a:t>"Empowering engineers with autonomous AI coding while guaranteeing total source code secrecy."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48750" y="6238875"/>
            <a:ext cx="307800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VedaCLOUD.AI • VedaCODE Engineering Platform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725" y="466725"/>
            <a:ext cx="306054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90" b="1" i="0" u="none">
                <a:solidFill>
                  <a:srgbClr val="34D399"/>
                </a:solidFill>
                <a:latin typeface="Inter"/>
              </a:rPr>
              <a:t>INTEGRATION &amp; ONBOARDING ROADMAP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10 / 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2990" y="4602956"/>
            <a:ext cx="280416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sz="825" b="0" i="0" u="none">
                <a:solidFill>
                  <a:srgbClr val="64748B"/>
                </a:solidFill>
                <a:latin typeface="Inter"/>
              </a:rPr>
              <a:t>Government &amp; Enterprise Procurement Ready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4560093"/>
            <a:ext cx="7361262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Schedule an Air-Gapped VedaCODE Evaluation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850" y="4864893"/>
            <a:ext cx="7361262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Experience live maker-checker builds and sandboxed test validation on your private servers: </a:t>
            </a:r>
            <a:r>
              <a:rPr sz="900" b="1" i="0" u="none">
                <a:solidFill>
                  <a:srgbClr val="22D3EE"/>
                </a:solidFill>
                <a:latin typeface="Inter"/>
              </a:rPr>
              <a:t>connect@vedacloud.ai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2990" y="4602956"/>
            <a:ext cx="280416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sz="900" b="1" i="0" u="none">
                <a:solidFill>
                  <a:srgbClr val="34D399"/>
                </a:solidFill>
                <a:latin typeface="Inter"/>
              </a:rPr>
              <a:t>DPIIT Recognized Startup • MSME Certified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850" y="2250281"/>
            <a:ext cx="35928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22D3EE"/>
                </a:solidFill>
                <a:latin typeface="ui-monospace"/>
              </a:rPr>
              <a:t>STEP 1: INSTALL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850" y="2440781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Automated Server Setup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850" y="2783681"/>
            <a:ext cx="3124200" cy="5572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One-step script (`setup.sh`) installs NVIDIA drivers, Docker, Ollama, PostgreSQL 16, and systemd units in under 30 minutes.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33900" y="2250281"/>
            <a:ext cx="35928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60A5FA"/>
                </a:solidFill>
                <a:latin typeface="ui-monospace"/>
              </a:rPr>
              <a:t>STEP 2: CONNECT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3900" y="2440781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CI/CD &amp; Issue Automation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3900" y="2783681"/>
            <a:ext cx="3124200" cy="5572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Integrates with on-premise GitHub, GitLab, and Jira. Failing CI test runs and issues trigger automated sandboxed builds.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62950" y="2250281"/>
            <a:ext cx="35928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34D399"/>
                </a:solidFill>
                <a:latin typeface="ui-monospace"/>
              </a:rPr>
              <a:t>STEP 3: DEPLOY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62950" y="2440781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30-Day Air-Gapped POC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62950" y="2783681"/>
            <a:ext cx="3124200" cy="5572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Deploy across pilot developer squads with full Studio governance, guardrails, and dedicated solutions engineering support.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