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26.png"/><Relationship Id="rId7" Type="http://schemas.openxmlformats.org/officeDocument/2006/relationships/image" Target="../media/image28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4657725"/>
            <a:ext cx="11258550" cy="657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29575" y="466725"/>
            <a:ext cx="194310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086975" y="466725"/>
            <a:ext cx="1638300" cy="247650"/>
          </a:xfrm>
          <a:prstGeom prst="roundRect">
            <a:avLst>
              <a:gd name="adj" fmla="val 15384"/>
            </a:avLst>
          </a:prstGeom>
          <a:solidFill>
            <a:srgbClr val="3B0764"/>
          </a:solidFill>
          <a:ln w="9525">
            <a:solidFill>
              <a:srgbClr val="A855F7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725" y="1638300"/>
            <a:ext cx="1172527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C084FC"/>
                </a:solidFill>
                <a:latin typeface="Inter"/>
              </a:rPr>
              <a:t>SOVEREIGN ENTERPRISE COMMUNICATIONS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1905000"/>
            <a:ext cx="117252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spc="-112" b="1" i="0" u="none">
                <a:solidFill>
                  <a:srgbClr val="FFFFFF"/>
                </a:solidFill>
                <a:latin typeface="Inter"/>
              </a:rPr>
              <a:t>VedaONE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2628900"/>
            <a:ext cx="11725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CBD5E1"/>
                </a:solidFill>
                <a:latin typeface="Inter"/>
              </a:rPr>
              <a:t>Zero-Trust Defense Collaboration &amp; Post-Quantum Security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162300"/>
            <a:ext cx="7315200" cy="11144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800" b="0" i="0" u="none">
                <a:solidFill>
                  <a:srgbClr val="D8B4FE"/>
                </a:solidFill>
                <a:latin typeface="Inter"/>
              </a:rPr>
              <a:t>"Zero communications data ever leaves customer infrastructure: NIST Post-Quantum Cryptography, IETF MLS TreeKEM, and sovereign on-premise residency."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332994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Technical &amp; Customer Briefing • Enterprise Sovereign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0" y="6238875"/>
            <a:ext cx="26398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VedaCLOUD.AI Systems Engineering Team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725" y="523875"/>
            <a:ext cx="133350" cy="133350"/>
          </a:xfrm>
          <a:prstGeom prst="round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4375" y="514350"/>
            <a:ext cx="248222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94A3B8"/>
                </a:solidFill>
                <a:latin typeface="Inter"/>
              </a:rPr>
              <a:t>VEDACLOUD.AI • DEFENSE SUITE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29575" y="466725"/>
            <a:ext cx="194310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43875" y="504825"/>
            <a:ext cx="197167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CBD5E1"/>
                </a:solidFill>
                <a:latin typeface="Inter"/>
              </a:rPr>
              <a:t>AIR-GAPPED DEFENSE GRADE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86975" y="466725"/>
            <a:ext cx="1638300" cy="247650"/>
          </a:xfrm>
          <a:prstGeom prst="roundRect">
            <a:avLst>
              <a:gd name="adj" fmla="val 15384"/>
            </a:avLst>
          </a:prstGeom>
          <a:solidFill>
            <a:srgbClr val="3B0764"/>
          </a:solidFill>
          <a:ln w="9525">
            <a:solidFill>
              <a:srgbClr val="A855F7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201275" y="504825"/>
            <a:ext cx="162115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D8B4FE"/>
                </a:solidFill>
                <a:latin typeface="Inter"/>
              </a:rPr>
              <a:t>POST-QUANTUM READY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517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697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7439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725" y="4895850"/>
            <a:ext cx="291369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CRYPTOGRAPHY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725" y="5086350"/>
            <a:ext cx="291369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NIST FIPS ML-KEM-768 / DSA-65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500" y="4895850"/>
            <a:ext cx="27055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GROUP RATCHET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500" y="5086350"/>
            <a:ext cx="27055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IETF MLS TreeKEM (RFC 9420)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91300" y="4895850"/>
            <a:ext cx="212502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DEPLOYMENT MODEL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91300" y="5086350"/>
            <a:ext cx="212502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Inter"/>
              </a:rPr>
              <a:t>100% On-Premise / SDC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58275" y="4895850"/>
            <a:ext cx="251936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HARDWARE VAULT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58275" y="5086350"/>
            <a:ext cx="251936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Inter"/>
              </a:rPr>
              <a:t>StrongBox &amp; Secure Enclave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257800"/>
            <a:ext cx="4848225" cy="3143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5248275"/>
            <a:ext cx="4829175" cy="3143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90000"/>
            </a:srgbClr>
          </a:solidFill>
          <a:ln w="19050">
            <a:solidFill>
              <a:srgbClr val="A855F7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The Secure Communications Dilemma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6238875"/>
            <a:ext cx="782097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Defense Reality: High-assurance collaboration requires quantum-proof encryption, metadata masking, and statutory oversight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66725"/>
            <a:ext cx="380540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87171"/>
                </a:solidFill>
                <a:latin typeface="Inter"/>
              </a:rPr>
              <a:t>THREAT LANDSCAPE • OPERATIONAL VULNERABILITY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02 /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87171"/>
                </a:solidFill>
                <a:latin typeface="Inter"/>
              </a:rPr>
              <a:t>COMMERCIAL SAAS &amp; CONSUMER TOOLS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C084FC"/>
                </a:solidFill>
                <a:latin typeface="Inter"/>
              </a:rPr>
              <a:t>THE VEDAONE DEFENSE ARCHITECTURE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0097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Metadata Exfiltration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3145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Commercial push networks (APNs/FCM) receive user contact graphs, IP addresses, notification previews, and calling timestamps.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8860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Harvest-Now-Decrypt-Later (HNDL)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31908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Foreign signals intelligence records classical RSA/ECC traffic today to decipher using future quantum supercomputers.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37623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Lack of Lawful Oversight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40671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Consumer E2EE tools lack compliant Two-Person Integrity (TPI) dual-custody audit access required by statutory national wiretap laws.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3700" y="20193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Zero-Plaintext Blind Push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3700" y="23241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FCM treated as an untrusted blind pipe; ephemeral tokens wake handsets to fetch encrypted payloads strictly via mTLS 1.3.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700" y="28956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NIST Post-Quantum Defense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3700" y="32004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Hybrid classical + quantum-resistant algorithms (ML-KEM-768 &amp; ML-DSA-65) ensure permanent data confidentiality.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43700" y="37719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Two-Person Integrity (TPI)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700" y="40767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Shamir Secret Sharing (k=2, n=3 quorum) gates regulatory decryption, providing legal oversight without backdoors.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552575"/>
            <a:ext cx="266700" cy="2667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387" y="1552575"/>
            <a:ext cx="266700" cy="2667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552575"/>
            <a:ext cx="266700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6862" y="1552575"/>
            <a:ext cx="2667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3876675"/>
            <a:ext cx="2667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387" y="3876675"/>
            <a:ext cx="266700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4125" y="3876675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6862" y="3876675"/>
            <a:ext cx="266700" cy="2667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6725" y="13906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19462" y="13906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72200" y="13906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024937" y="13906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66725" y="37147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319462" y="37147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172200" y="37147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4937" y="3714750"/>
            <a:ext cx="2700337" cy="2171700"/>
          </a:xfrm>
          <a:prstGeom prst="roundRect">
            <a:avLst>
              <a:gd name="adj" fmla="val 526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The Eight Architectural Pillars of VedaONE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725" y="6238875"/>
            <a:ext cx="590407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Architectural Scope: From physical hardware attestation to quantum-resistant group ratcheting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725" y="466725"/>
            <a:ext cx="290719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C084FC"/>
                </a:solidFill>
                <a:latin typeface="Inter"/>
              </a:rPr>
              <a:t>SYSTEM ARCHITECTURE • CORE PILLARS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03 / 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8650" y="18954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Sovereign Control Plane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8650" y="21240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Next.js 16 admin portal, SCIM 2.0 / SAML identity, and hardware attestation (TPM / Secure Enclave).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81387" y="18954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MLS TreeKEM Groups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81387" y="21240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RFC 9420 group ratcheting scaling to tens of thousands of members without O(n²) key overhead.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34125" y="18954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Post-Quantum Cryptography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34125" y="21240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ML-KEM-768 (Kyber) and ML-DSA-65 (Dilithium) defeating harvest-now quantum attacks.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86862" y="18954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2G-to-5G Resilience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86862" y="21240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Dynamic network downscaling from 5G 1080p video to 2G narrowband 6kbps Opus voice in disaster zones.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650" y="42195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Multi-Cloud Vault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650" y="44481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Modular storage engine supporting MinIO, S3, GCS, Azure, NAS/SAN, and SFTP with HTTP 206 streaming.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81387" y="42195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Self-Healing Sentinel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81387" y="44481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Background watchdogs clearing orphaned call sessions and keyguard lockscreen drops on Samsung/Xiaomi.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34125" y="42195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Polygon Geofencing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34125" y="44481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Perimeter breach triggers automated sensor quarantine (camera/mic disable) or zero-trust remote wipe.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86862" y="4219575"/>
            <a:ext cx="273296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Two-Person Integrity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86862" y="4448175"/>
            <a:ext cx="237648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Shamir Secret Sharing (k=2, n=3 quorum) gates regulatory archive access with immutable audit trails.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419725"/>
            <a:ext cx="2224087" cy="2286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587" y="5419725"/>
            <a:ext cx="2224087" cy="228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325" y="5419725"/>
            <a:ext cx="2224087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3062" y="5419725"/>
            <a:ext cx="2224087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2871787"/>
            <a:ext cx="2224087" cy="4953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7587" y="2686050"/>
            <a:ext cx="2224087" cy="4953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0325" y="2871787"/>
            <a:ext cx="2224087" cy="4953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3062" y="2871787"/>
            <a:ext cx="2224087" cy="4953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6725" y="1390650"/>
            <a:ext cx="2700337" cy="4495800"/>
          </a:xfrm>
          <a:prstGeom prst="roundRect">
            <a:avLst>
              <a:gd name="adj" fmla="val 564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19462" y="1390650"/>
            <a:ext cx="2700337" cy="4495800"/>
          </a:xfrm>
          <a:prstGeom prst="roundRect">
            <a:avLst>
              <a:gd name="adj" fmla="val 564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A855F7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72200" y="1390650"/>
            <a:ext cx="2700337" cy="4495800"/>
          </a:xfrm>
          <a:prstGeom prst="roundRect">
            <a:avLst>
              <a:gd name="adj" fmla="val 564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024937" y="1390650"/>
            <a:ext cx="2700337" cy="4495800"/>
          </a:xfrm>
          <a:prstGeom prst="roundRect">
            <a:avLst>
              <a:gd name="adj" fmla="val 5643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F59E0B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Defense-Grade Cryptographic Architecture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725" y="6238875"/>
            <a:ext cx="729519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Zero Plaintext Stored on Server: Messages encrypted with ephemeral epoch keys; server stores only ciphertext blobs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725" y="466725"/>
            <a:ext cx="37045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C084FC"/>
                </a:solidFill>
                <a:latin typeface="Inter"/>
              </a:rPr>
              <a:t>CRYPTOGRAPHIC SPECIFICATION • POST-QUANTUM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04 / 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1704975"/>
            <a:ext cx="1419879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LAYER 1: TRANSPORT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1895475"/>
            <a:ext cx="2557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Mutual TLS 1.3 + PQC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850" y="2200275"/>
            <a:ext cx="2224087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Hardware-pinned X.509 device certificates with hybrid post-quantum key agreement.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57587" y="1704975"/>
            <a:ext cx="1577682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C084FC"/>
                </a:solidFill>
                <a:latin typeface="ui-monospace"/>
              </a:rPr>
              <a:t>LAYER 2: APPLICATION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57587" y="1895475"/>
            <a:ext cx="2557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PQXDH &amp; MLS TreeKEM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57587" y="2200275"/>
            <a:ext cx="2224087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Post-quantum direct messaging paired with IETF RFC 9420 group ratchet.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0325" y="1704975"/>
            <a:ext cx="1419879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LAYER 3: ON-DEVICE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0325" y="1895475"/>
            <a:ext cx="2557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Hardware Vault Storage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10325" y="2200275"/>
            <a:ext cx="2224087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On-device persistence encrypted with hardware security modules and biometrics.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63062" y="1704975"/>
            <a:ext cx="1498781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BBF24"/>
                </a:solidFill>
                <a:latin typeface="ui-monospace"/>
              </a:rPr>
              <a:t>LAYER 4: COMPLIANCE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63062" y="1895475"/>
            <a:ext cx="2557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Two-Person Integrity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63062" y="2200275"/>
            <a:ext cx="2224087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Shamir Secret Sharing split keys gating regulatory compliance access without master keys.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2288381"/>
            <a:ext cx="11258550" cy="1247775"/>
          </a:xfrm>
          <a:prstGeom prst="roundRect">
            <a:avLst>
              <a:gd name="adj" fmla="val 12213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988468" y="2526506"/>
            <a:ext cx="1543050" cy="771525"/>
          </a:xfrm>
          <a:prstGeom prst="roundRect">
            <a:avLst>
              <a:gd name="adj" fmla="val 14814"/>
            </a:avLst>
          </a:prstGeom>
          <a:solidFill>
            <a:srgbClr val="083344"/>
          </a:solidFill>
          <a:ln w="9525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31906" y="2526506"/>
            <a:ext cx="1666875" cy="771525"/>
          </a:xfrm>
          <a:prstGeom prst="roundRect">
            <a:avLst>
              <a:gd name="adj" fmla="val 14814"/>
            </a:avLst>
          </a:prstGeom>
          <a:solidFill>
            <a:srgbClr val="3B0764"/>
          </a:solidFill>
          <a:ln w="9525">
            <a:solidFill>
              <a:srgbClr val="C084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3764756"/>
            <a:ext cx="5514975" cy="1223962"/>
          </a:xfrm>
          <a:prstGeom prst="roundRect">
            <a:avLst>
              <a:gd name="adj" fmla="val 9338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0300" y="3764756"/>
            <a:ext cx="5514975" cy="1223962"/>
          </a:xfrm>
          <a:prstGeom prst="roundRect">
            <a:avLst>
              <a:gd name="adj" fmla="val 9338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Zero-Plaintext Blind Push Wakeup Conduit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6238875"/>
            <a:ext cx="70213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Zero-Knowledge Push: Mobile endpoints maintain complete operational secrecy from commercial push providers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466725"/>
            <a:ext cx="33891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METADATA DEFENSE • BLIND WAKEUP CONDUIT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05 / 10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71" y="2836068"/>
            <a:ext cx="133350" cy="152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465" y="2836068"/>
            <a:ext cx="13335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609" y="2836068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5728" y="2836068"/>
            <a:ext cx="13335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9381" y="2612231"/>
            <a:ext cx="134731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STEP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4396" y="2840831"/>
            <a:ext cx="1117282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VedaONE 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9381" y="3069431"/>
            <a:ext cx="1347311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Payload stored encrypted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8953" y="2612231"/>
            <a:ext cx="140208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67E8F9"/>
                </a:solidFill>
                <a:latin typeface="ui-monospace"/>
              </a:rPr>
              <a:t>STEP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58953" y="2840831"/>
            <a:ext cx="140208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A5F3FC"/>
                </a:solidFill>
                <a:latin typeface="Inter"/>
              </a:rPr>
              <a:t>Blind Wakeup Ping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58953" y="3069431"/>
            <a:ext cx="1402080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67E8F9"/>
                </a:solidFill>
                <a:latin typeface="Inter"/>
              </a:rPr>
              <a:t>data: { syncToken: "..." }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02580" y="2612231"/>
            <a:ext cx="135826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87171"/>
                </a:solidFill>
                <a:latin typeface="ui-monospace"/>
              </a:rPr>
              <a:t>UNTRUSTED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40918" y="2840831"/>
            <a:ext cx="1281588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CBD5E1"/>
                </a:solidFill>
                <a:latin typeface="Inter"/>
              </a:rPr>
              <a:t>Google FCM Pipe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02580" y="3069431"/>
            <a:ext cx="1358265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64748B"/>
                </a:solidFill>
                <a:latin typeface="Inter"/>
              </a:rPr>
              <a:t>Zero message text/names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93104" y="2612231"/>
            <a:ext cx="154447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D8B4FE"/>
                </a:solidFill>
                <a:latin typeface="ui-monospace"/>
              </a:rPr>
              <a:t>STEP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93104" y="2840831"/>
            <a:ext cx="1544478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E9D5FF"/>
                </a:solidFill>
                <a:latin typeface="Inter"/>
              </a:rPr>
              <a:t>mTLS 1.3 Handshake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93104" y="3069431"/>
            <a:ext cx="154447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D8B4FE"/>
                </a:solidFill>
                <a:latin typeface="Inter"/>
              </a:rPr>
              <a:t>Presents syncToken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77700" y="2612231"/>
            <a:ext cx="123777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STEP 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77700" y="2840831"/>
            <a:ext cx="1237773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>
                <a:solidFill>
                  <a:srgbClr val="FFFFFF"/>
                </a:solidFill>
                <a:latin typeface="Inter"/>
              </a:rPr>
              <a:t>Local StrongBox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7700" y="3069431"/>
            <a:ext cx="1237773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On-device decryption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" y="3964781"/>
            <a:ext cx="5882163" cy="228600"/>
          </a:xfrm>
          <a:prstGeom prst="rect">
            <a:avLst/>
          </a:prstGeom>
          <a:noFill/>
        </p:spPr>
        <p:txBody>
          <a:bodyPr wrap="square" lIns="22860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87171"/>
                </a:solidFill>
                <a:latin typeface="Inter"/>
              </a:rPr>
              <a:t>Commercial Push Leakage Blocked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50" y="4231481"/>
            <a:ext cx="5114925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Unlike consumer apps that send message snippets, badges, and contact names to third-party push servers, VedaONE sends zero plaintext or identifying metadata through Google FCM.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0325" y="3964781"/>
            <a:ext cx="5781675" cy="228600"/>
          </a:xfrm>
          <a:prstGeom prst="rect">
            <a:avLst/>
          </a:prstGeom>
          <a:noFill/>
        </p:spPr>
        <p:txBody>
          <a:bodyPr wrap="square" lIns="22860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Inter"/>
              </a:rPr>
              <a:t>Hardware-Bound Fetch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0325" y="4231481"/>
            <a:ext cx="5114925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The ephemeral syncToken merely wakes the mobile OS in the background. The handset initiates an authentic mTLS 1.3 handshake with the Sovereign Gateway to stream encrypted blobs.</a:t>
            </a:r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4002881"/>
            <a:ext cx="152400" cy="1524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325" y="4002881"/>
            <a:ext cx="1524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Real-Time Media SFU Mesh &amp; Network Resilience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48462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Field-Ready: Engineered to maintain connectivity during catastrophic telecom infrastructure degradation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55568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MEDIA ENGINE • AUSTERE NETWORK ADAPTATION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06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Pion WebRTC SFU Mesh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Selective Forwarding Unit (SFU) distributing encrypted real-time audio and video tracks without server-side decryption bottlenecks.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2G-to-5G Dynamic Downscaling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Probes bandwidth and packet loss continuously, tiering connectivity from 5G 1080p down to narrowband 6kbps Opus voice in austere zones.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Store-and-Forward Outbox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Offline messages queue in local encrypted SQLCipher database. On reconnection, delta sync reconciles messages with UUIDv7 sequence cursors.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14500"/>
            <a:ext cx="15240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Scalable Video Coding (SVC) spatial layers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Multi-party conference canvas relay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0100" y="1714500"/>
            <a:ext cx="15240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5G / Wi-Fi: 1080p 30fps VP9/AV1 + Opus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2G/EDGE: Narrowband 6kbps voice fallback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37185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Zero duplicate message delivery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58140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Delay-Tolerant Network (DTN) support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8375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90900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600450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EF4444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81050" y="3193256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1050" y="3879056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1050" y="4564856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72250" y="3202781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72250" y="3888581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72250" y="4574381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Autonomous Sentinel &amp; Real-Time Geofencing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6238875"/>
            <a:ext cx="760190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Physical &amp; Digital Security: Zero-trust protection enforces cryptographic isolation the instant a device enters hostile terrain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725" y="466725"/>
            <a:ext cx="294227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Inter"/>
              </a:rPr>
              <a:t>FLEET RESILIENCE • PERIMETER 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07 /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ui-monospace"/>
              </a:rPr>
              <a:t>AUTONOMOUS SELF-HEALING SENTINEL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50" y="1933575"/>
            <a:ext cx="5575458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Background Watchdog Supervision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2390775"/>
            <a:ext cx="4848225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Embedded client/server watchdogs (`AutonomousSelfHealingManager.kt`) actively supervise signaling channels, ICE candidate pairs, and lockscreen states.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87171"/>
                </a:solidFill>
                <a:latin typeface="ui-monospace"/>
              </a:rPr>
              <a:t>GEOPOLITICAL PERIMETER DEFENSE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2250" y="1943100"/>
            <a:ext cx="5553551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Polygon Geofencing &amp; Instant Wipe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72250" y="2400300"/>
            <a:ext cx="4829175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Fused GPS NMEA hardware listeners continuously track enrolled device perimeters. Crossing designated boundaries triggers automated zero-trust actions.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875" y="3317081"/>
            <a:ext cx="5290661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Orphaned Call Cleansing: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4875" y="4002881"/>
            <a:ext cx="5290661" cy="152400"/>
          </a:xfrm>
          <a:prstGeom prst="rect">
            <a:avLst/>
          </a:prstGeom>
          <a:noFill/>
        </p:spPr>
        <p:txBody>
          <a:bodyPr wrap="square" lIns="161925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Lockscreen Isolation: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75" y="4688681"/>
            <a:ext cx="5290661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Silent Token Re-Negotiation: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6075" y="3326606"/>
            <a:ext cx="5268753" cy="152400"/>
          </a:xfrm>
          <a:prstGeom prst="rect">
            <a:avLst/>
          </a:prstGeom>
          <a:noFill/>
        </p:spPr>
        <p:txBody>
          <a:bodyPr wrap="square" lIns="762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Hardware Sensor Quarantine: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96075" y="4012406"/>
            <a:ext cx="5268753" cy="152400"/>
          </a:xfrm>
          <a:prstGeom prst="rect">
            <a:avLst/>
          </a:prstGeom>
          <a:noFill/>
        </p:spPr>
        <p:txBody>
          <a:bodyPr wrap="square" lIns="180975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Cryptographic Local Database Wipe: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6075" y="4698206"/>
            <a:ext cx="5268753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Pursuit Telemetry Acceleration: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3336131"/>
            <a:ext cx="114300" cy="1143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4021931"/>
            <a:ext cx="85725" cy="1143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4707731"/>
            <a:ext cx="114300" cy="1143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075" y="4031456"/>
            <a:ext cx="104775" cy="1143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6075" y="4717256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Unified Compliance, Forensic Playback &amp; TPI Oversight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20756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Statutory Oversight: Satisfies telecommunications interception mandates while maintaining zero-knowledge privacy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45488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C084FC"/>
                </a:solidFill>
                <a:latin typeface="Inter"/>
              </a:rPr>
              <a:t>STATUTORY COMPLIANCE • LAWFUL OVERSIGHT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08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Unified Evidence Feed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Aggregates encrypted chats, AuraVoice voice notes, multimedia attachments, and video calls into a single chronological timeline.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HTTP 206 Forensic Streaming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Native byte-range media streaming (`Accept-Ranges: bytes`) with fast seeking, low memory overhead, and forensic hash verification (`SHA-256`).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Two-Person Integrity Quorum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Master decryption requires Shamir Secret Sharing dual custody (k=2, n=3 quorum). No single admin can decrypt archived communications.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1714500"/>
            <a:ext cx="17145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Bi-directional device communication pairs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Synchronized speaker diarization tags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3912" y="1714500"/>
            <a:ext cx="104775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37185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Embedded HTML5 audio and video players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58140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Direct Web UI calling without proxy lag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Isolated compliance keys from live ratchet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Cryptographically signed immutable audit trail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90900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600450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8375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2195512"/>
            <a:ext cx="11258550" cy="2886075"/>
          </a:xfrm>
          <a:prstGeom prst="roundRect">
            <a:avLst>
              <a:gd name="adj" fmla="val 5280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VedaONE vs. MS Teams, Signal &amp; AWS Wickr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725" y="6238875"/>
            <a:ext cx="752522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Defense Superiority: VedaONE resolves the fundamental conflict between mathematical zero-trust and lawful compliance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20325" y="6238875"/>
            <a:ext cx="17306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VedaONE Technical Briefing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466725"/>
            <a:ext cx="368935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C084FC"/>
                </a:solidFill>
                <a:latin typeface="Inter"/>
              </a:rPr>
              <a:t>COMPETITIVE POSITIONING • MARKET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09 / 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6250" y="2205037"/>
          <a:ext cx="11239497" cy="2867025"/>
        </p:xfrm>
        <a:graphic>
          <a:graphicData uri="http://schemas.openxmlformats.org/drawingml/2006/table">
            <a:tbl>
              <a:tblPr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403871"/>
                <a:gridCol w="2538710"/>
                <a:gridCol w="1983134"/>
                <a:gridCol w="2272456"/>
                <a:gridCol w="2041326"/>
              </a:tblGrid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22D3EE"/>
                          </a:solidFill>
                          <a:latin typeface="Inter"/>
                        </a:rPr>
                        <a:t>Dimension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spc="52" b="1" i="0" u="none">
                          <a:solidFill>
                            <a:srgbClr val="FFFFFF"/>
                          </a:solidFill>
                          <a:latin typeface="Inter"/>
                        </a:rPr>
                        <a:t>VedaONE (VedaCLOUD)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076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Microsoft Teams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Signal Enterprise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AWS Wickr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Quantum Resistance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D8B4FE"/>
                          </a:solidFill>
                          <a:latin typeface="Inter"/>
                        </a:rPr>
                        <a:t> ML-KEM-768 / DSA-65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076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Classical TLS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PQXDH (Transport only)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Classical Curve25519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Metadata Protection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D8B4FE"/>
                          </a:solidFill>
                          <a:latin typeface="Inter"/>
                        </a:rPr>
                        <a:t> Zero-Plaintext Blind Push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076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Monitored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Sealed Sender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AWS Monitored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On-Premises Data Residency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D8B4FE"/>
                          </a:solidFill>
                          <a:latin typeface="Inter"/>
                        </a:rPr>
                        <a:t> 100% Sovereign Air-Gap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076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M365 Cloud Only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Public AWS Server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AWS Cloud Hosted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Lawful TPI Oversight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D8B4FE"/>
                          </a:solidFill>
                          <a:latin typeface="Inter"/>
                        </a:rPr>
                        <a:t> Shamir (k=2, n=3) Quorum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076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Single Admin Key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Zero Compliance Tooling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Cloud Vault Access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40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Network Adaptation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2G 6kbps to 5G 1080p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B076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High Bandwidth Req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Standard WebRTC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Standard Adaptive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880121" y="2205037"/>
            <a:ext cx="9525" cy="538162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09307" y="2205037"/>
            <a:ext cx="9525" cy="538162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880121" y="2743200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09307" y="2743200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80121" y="3209925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09307" y="3209925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880121" y="3676650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09307" y="3676650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80121" y="4143375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09307" y="4143375"/>
            <a:ext cx="9525" cy="466725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80121" y="4610100"/>
            <a:ext cx="9525" cy="461962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09307" y="4610100"/>
            <a:ext cx="9525" cy="461962"/>
          </a:xfrm>
          <a:prstGeom prst="rect">
            <a:avLst/>
          </a:prstGeom>
          <a:solidFill>
            <a:srgbClr val="A855F7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3862387"/>
            <a:ext cx="11258550" cy="942975"/>
          </a:xfrm>
          <a:prstGeom prst="roundRect">
            <a:avLst>
              <a:gd name="adj" fmla="val 1616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66725" y="2471737"/>
            <a:ext cx="2700337" cy="1162050"/>
          </a:xfrm>
          <a:prstGeom prst="roundRect">
            <a:avLst>
              <a:gd name="adj" fmla="val 13114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319462" y="2471737"/>
            <a:ext cx="2700337" cy="1162050"/>
          </a:xfrm>
          <a:prstGeom prst="roundRect">
            <a:avLst>
              <a:gd name="adj" fmla="val 13114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172200" y="2471737"/>
            <a:ext cx="2700337" cy="1162050"/>
          </a:xfrm>
          <a:prstGeom prst="roundRect">
            <a:avLst>
              <a:gd name="adj" fmla="val 13114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24937" y="2471737"/>
            <a:ext cx="2700337" cy="1162050"/>
          </a:xfrm>
          <a:prstGeom prst="roundRect">
            <a:avLst>
              <a:gd name="adj" fmla="val 13114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Production Readiness, Empirical SLOs &amp; Next Steps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6238875"/>
            <a:ext cx="415147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1" u="none">
                <a:solidFill>
                  <a:srgbClr val="CBD5E1"/>
                </a:solidFill>
                <a:latin typeface="Inter"/>
              </a:rPr>
              <a:t>"Zero communications data ever leaves customer infrastructure."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7825" y="6238875"/>
            <a:ext cx="282606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VedaCLOUD.AI • VedaONE Sovereign Comms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466725"/>
            <a:ext cx="370031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C084FC"/>
                </a:solidFill>
                <a:latin typeface="Inter"/>
              </a:rPr>
              <a:t>EMPIRICAL BENCHMARKS • PRODUCTION READY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10 /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2990" y="4143375"/>
            <a:ext cx="280416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sz="825" b="0" i="0" u="none">
                <a:solidFill>
                  <a:srgbClr val="64748B"/>
                </a:solidFill>
                <a:latin typeface="Inter"/>
              </a:rPr>
              <a:t>Defense &amp; Strategic Procurement Ready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4228" y="26717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ui-monospace"/>
              </a:rPr>
              <a:t>1:1 DISPATCH LATENCY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228" y="2862262"/>
            <a:ext cx="264533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sz="2700" b="1" i="0" u="none">
                <a:solidFill>
                  <a:srgbClr val="34D399"/>
                </a:solidFill>
                <a:latin typeface="Inter"/>
              </a:rPr>
              <a:t>44ms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228" y="32813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p95 Latency (&lt;200ms SLO)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46965" y="26717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ui-monospace"/>
              </a:rPr>
              <a:t>BURST THROUGHPUT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46965" y="2862262"/>
            <a:ext cx="264533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sz="2700" b="1" i="0" u="none">
                <a:solidFill>
                  <a:srgbClr val="22D3EE"/>
                </a:solidFill>
                <a:latin typeface="Inter"/>
              </a:rPr>
              <a:t>95.1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46965" y="32813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msgs/sec (&gt;50 SLO)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99703" y="26717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ui-monospace"/>
              </a:rPr>
              <a:t>REGISTRATION SPEED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99703" y="2862262"/>
            <a:ext cx="264533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sz="2700" b="1" i="0" u="none">
                <a:solidFill>
                  <a:srgbClr val="60A5FA"/>
                </a:solidFill>
                <a:latin typeface="Inter"/>
              </a:rPr>
              <a:t>281ms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9703" y="32813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50 devices (&lt;500ms SLO)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52440" y="26717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ui-monospace"/>
              </a:rPr>
              <a:t>PORTAL INITIAL LOAD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52440" y="2862262"/>
            <a:ext cx="264533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sz="2700" b="1" i="0" u="none">
                <a:solidFill>
                  <a:srgbClr val="C084FC"/>
                </a:solidFill>
                <a:latin typeface="Inter"/>
              </a:rPr>
              <a:t>864ms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440" y="3281362"/>
            <a:ext cx="26453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p95 Load (&lt;1500ms SLO)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850" y="4100512"/>
            <a:ext cx="7591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Schedule an Air-Gapped VedaONE Defense Evaluation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850" y="4405312"/>
            <a:ext cx="7591291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Pre-compiled mobile release binaries available (Android APK: 119.4 MB • iOS Package: 42.5 MB): </a:t>
            </a:r>
            <a:r>
              <a:rPr sz="900" b="1" i="0" u="none">
                <a:solidFill>
                  <a:srgbClr val="C084FC"/>
                </a:solidFill>
                <a:latin typeface="Inter"/>
              </a:rPr>
              <a:t>connect@vedacloud.ai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2990" y="4143375"/>
            <a:ext cx="280416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Inter"/>
              </a:rPr>
              <a:t>DPIIT Recognized Startup • MSME Certified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